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73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0741608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a:t>Lens through which you parent, 3 kinds, what is effective?</a:t>
            </a:r>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Remiss if we don’t address that times are different as much as we may not want to admit...their access to information gives them more opinions and voice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Be proactive and have conversations prior--too hard to make decisions or have a conversation in the “heat” of the moment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p:nvPr/>
        </p:nvSpPr>
        <p:spPr>
          <a:xfrm>
            <a:off x="0" y="3866919"/>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6" name="Shape 16"/>
          <p:cNvSpPr/>
          <p:nvPr/>
        </p:nvSpPr>
        <p:spPr>
          <a:xfrm>
            <a:off x="0" y="0"/>
            <a:ext cx="9144000" cy="3866919"/>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7" name="Shape 17"/>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8" name="Shape 18"/>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9" name="Shape 19"/>
          <p:cNvSpPr txBox="1">
            <a:spLocks noGrp="1"/>
          </p:cNvSpPr>
          <p:nvPr>
            <p:ph type="subTitle" idx="1"/>
          </p:nvPr>
        </p:nvSpPr>
        <p:spPr>
          <a:xfrm>
            <a:off x="1473795" y="5052544"/>
            <a:ext cx="5637009" cy="882118"/>
          </a:xfrm>
          <a:prstGeom prst="rect">
            <a:avLst/>
          </a:prstGeom>
          <a:noFill/>
          <a:ln>
            <a:noFill/>
          </a:ln>
        </p:spPr>
        <p:txBody>
          <a:bodyPr lIns="91425" tIns="91425" rIns="91425" bIns="91425" anchor="t" anchorCtr="0"/>
          <a:lstStyle>
            <a:lvl1pPr marL="0" marR="0" indent="0" algn="l" rtl="0">
              <a:spcBef>
                <a:spcPts val="440"/>
              </a:spcBef>
              <a:spcAft>
                <a:spcPts val="300"/>
              </a:spcAft>
              <a:buClr>
                <a:srgbClr val="C3260C"/>
              </a:buClr>
              <a:buFont typeface="Georgia"/>
              <a:buNone/>
              <a:defRPr/>
            </a:lvl1pPr>
            <a:lvl2pPr marL="457200" marR="0" indent="0" algn="ctr" rtl="0">
              <a:spcBef>
                <a:spcPts val="400"/>
              </a:spcBef>
              <a:spcAft>
                <a:spcPts val="300"/>
              </a:spcAft>
              <a:buClr>
                <a:srgbClr val="C3260C"/>
              </a:buClr>
              <a:buFont typeface="Georgia"/>
              <a:buNone/>
              <a:defRPr/>
            </a:lvl2pPr>
            <a:lvl3pPr marL="914400" marR="0" indent="0" algn="ctr" rtl="0">
              <a:spcBef>
                <a:spcPts val="360"/>
              </a:spcBef>
              <a:spcAft>
                <a:spcPts val="300"/>
              </a:spcAft>
              <a:buClr>
                <a:srgbClr val="C3260C"/>
              </a:buClr>
              <a:buFont typeface="Georgia"/>
              <a:buNone/>
              <a:defRPr/>
            </a:lvl3pPr>
            <a:lvl4pPr marL="1371600" marR="0" indent="0" algn="ctr" rtl="0">
              <a:spcBef>
                <a:spcPts val="320"/>
              </a:spcBef>
              <a:spcAft>
                <a:spcPts val="300"/>
              </a:spcAft>
              <a:buClr>
                <a:srgbClr val="C3260C"/>
              </a:buClr>
              <a:buFont typeface="Georgia"/>
              <a:buNone/>
              <a:defRPr/>
            </a:lvl4pPr>
            <a:lvl5pPr marL="1828800" marR="0" indent="0" algn="ctr" rtl="0">
              <a:spcBef>
                <a:spcPts val="280"/>
              </a:spcBef>
              <a:spcAft>
                <a:spcPts val="300"/>
              </a:spcAft>
              <a:buClr>
                <a:srgbClr val="C3260C"/>
              </a:buClr>
              <a:buFont typeface="Georgia"/>
              <a:buNone/>
              <a:defRPr/>
            </a:lvl5pPr>
            <a:lvl6pPr marL="2286000" marR="0" indent="0" algn="ctr" rtl="0">
              <a:spcBef>
                <a:spcPts val="280"/>
              </a:spcBef>
              <a:spcAft>
                <a:spcPts val="300"/>
              </a:spcAft>
              <a:buClr>
                <a:srgbClr val="C3260C"/>
              </a:buClr>
              <a:buFont typeface="Georgia"/>
              <a:buNone/>
              <a:defRPr/>
            </a:lvl6pPr>
            <a:lvl7pPr marL="2743200" marR="0" indent="0" algn="ctr" rtl="0">
              <a:spcBef>
                <a:spcPts val="280"/>
              </a:spcBef>
              <a:spcAft>
                <a:spcPts val="300"/>
              </a:spcAft>
              <a:buClr>
                <a:srgbClr val="C3260C"/>
              </a:buClr>
              <a:buFont typeface="Georgia"/>
              <a:buNone/>
              <a:defRPr/>
            </a:lvl7pPr>
            <a:lvl8pPr marL="3200400" marR="0" indent="0" algn="ctr" rtl="0">
              <a:spcBef>
                <a:spcPts val="280"/>
              </a:spcBef>
              <a:spcAft>
                <a:spcPts val="300"/>
              </a:spcAft>
              <a:buClr>
                <a:srgbClr val="C3260C"/>
              </a:buClr>
              <a:buFont typeface="Georgia"/>
              <a:buNone/>
              <a:defRPr/>
            </a:lvl8pPr>
            <a:lvl9pPr marL="3657600" marR="0" indent="0" algn="ctr" rtl="0">
              <a:spcBef>
                <a:spcPts val="280"/>
              </a:spcBef>
              <a:spcAft>
                <a:spcPts val="300"/>
              </a:spcAft>
              <a:buClr>
                <a:srgbClr val="C3260C"/>
              </a:buClr>
              <a:buFont typeface="Georgia"/>
              <a:buNone/>
              <a:defRPr/>
            </a:lvl9pPr>
          </a:lstStyle>
          <a:p>
            <a:endParaRPr/>
          </a:p>
        </p:txBody>
      </p:sp>
      <p:sp>
        <p:nvSpPr>
          <p:cNvPr id="20" name="Shape 20"/>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23" name="Shape 23"/>
          <p:cNvSpPr txBox="1">
            <a:spLocks noGrp="1"/>
          </p:cNvSpPr>
          <p:nvPr>
            <p:ph type="ctrTitle"/>
          </p:nvPr>
        </p:nvSpPr>
        <p:spPr>
          <a:xfrm>
            <a:off x="817581" y="3132290"/>
            <a:ext cx="7175351" cy="1793167"/>
          </a:xfrm>
          <a:prstGeom prst="rect">
            <a:avLst/>
          </a:prstGeom>
          <a:noFill/>
          <a:ln>
            <a:noFill/>
          </a:ln>
        </p:spPr>
        <p:txBody>
          <a:bodyPr lIns="91425" tIns="91425" rIns="91425" bIns="91425" anchor="t" anchorCtr="0"/>
          <a:lstStyle>
            <a:lvl1pPr marL="640080" marR="0" indent="-23368" algn="l" rtl="0">
              <a:spcBef>
                <a:spcPts val="0"/>
              </a:spcBef>
              <a:buClr>
                <a:srgbClr val="C3260C"/>
              </a:buClr>
              <a:buFont typeface="Georgia"/>
              <a:buChar cha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rot="5400000">
            <a:off x="3368040" y="-731521"/>
            <a:ext cx="3474719" cy="640079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
        <p:nvSpPr>
          <p:cNvPr id="86" name="Shape 86"/>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436711" y="1966986"/>
            <a:ext cx="5238338" cy="2057400"/>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rot="5400000">
            <a:off x="3291392" y="764239"/>
            <a:ext cx="4894728" cy="4829286"/>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
        <p:nvSpPr>
          <p:cNvPr id="92" name="Shape 9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28" name="Shape 28"/>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1143000" y="731520"/>
            <a:ext cx="6400799"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p:nvPr/>
        </p:nvSpPr>
        <p:spPr>
          <a:xfrm>
            <a:off x="0" y="3866919"/>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2" name="Shape 32"/>
          <p:cNvSpPr/>
          <p:nvPr/>
        </p:nvSpPr>
        <p:spPr>
          <a:xfrm>
            <a:off x="0" y="0"/>
            <a:ext cx="9144000" cy="3866919"/>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3" name="Shape 33"/>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4" name="Shape 34"/>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35" name="Shape 35"/>
          <p:cNvSpPr txBox="1">
            <a:spLocks noGrp="1"/>
          </p:cNvSpPr>
          <p:nvPr>
            <p:ph type="title"/>
          </p:nvPr>
        </p:nvSpPr>
        <p:spPr>
          <a:xfrm>
            <a:off x="2033194" y="2172648"/>
            <a:ext cx="5966665" cy="2423345"/>
          </a:xfrm>
          <a:prstGeom prst="rect">
            <a:avLst/>
          </a:prstGeom>
          <a:noFill/>
          <a:ln>
            <a:noFill/>
          </a:ln>
        </p:spPr>
        <p:txBody>
          <a:bodyPr lIns="91425" tIns="91425" rIns="91425" bIns="91425" anchor="b"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2022438" y="4607510"/>
            <a:ext cx="5970493" cy="835460"/>
          </a:xfrm>
          <a:prstGeom prst="rect">
            <a:avLst/>
          </a:prstGeom>
          <a:noFill/>
          <a:ln>
            <a:noFill/>
          </a:ln>
        </p:spPr>
        <p:txBody>
          <a:bodyPr lIns="91425" tIns="91425" rIns="91425" bIns="91425" anchor="t" anchorCtr="0"/>
          <a:lstStyle>
            <a:lvl1pPr marL="0" indent="0" algn="r" rtl="0">
              <a:spcBef>
                <a:spcPts val="0"/>
              </a:spcBef>
              <a:buClr>
                <a:schemeClr val="dk2"/>
              </a:buClr>
              <a:buFont typeface="Trebuchet MS"/>
              <a:buNone/>
              <a:defRPr/>
            </a:lvl1pPr>
            <a:lvl2pPr marL="457200" indent="0" rtl="0">
              <a:spcBef>
                <a:spcPts val="0"/>
              </a:spcBef>
              <a:buClr>
                <a:srgbClr val="888888"/>
              </a:buClr>
              <a:buFont typeface="Trebuchet MS"/>
              <a:buNone/>
              <a:defRPr/>
            </a:lvl2pPr>
            <a:lvl3pPr marL="914400" indent="0" rtl="0">
              <a:spcBef>
                <a:spcPts val="0"/>
              </a:spcBef>
              <a:buClr>
                <a:srgbClr val="888888"/>
              </a:buClr>
              <a:buFont typeface="Trebuchet MS"/>
              <a:buNone/>
              <a:defRPr/>
            </a:lvl3pPr>
            <a:lvl4pPr marL="1371600" indent="0" rtl="0">
              <a:spcBef>
                <a:spcPts val="0"/>
              </a:spcBef>
              <a:buClr>
                <a:srgbClr val="888888"/>
              </a:buClr>
              <a:buFont typeface="Trebuchet MS"/>
              <a:buNone/>
              <a:defRPr/>
            </a:lvl4pPr>
            <a:lvl5pPr marL="1828800" indent="0" rtl="0">
              <a:spcBef>
                <a:spcPts val="0"/>
              </a:spcBef>
              <a:buClr>
                <a:srgbClr val="888888"/>
              </a:buClr>
              <a:buFont typeface="Trebuchet MS"/>
              <a:buNone/>
              <a:defRPr/>
            </a:lvl5pPr>
            <a:lvl6pPr marL="2286000" indent="0" rtl="0">
              <a:spcBef>
                <a:spcPts val="0"/>
              </a:spcBef>
              <a:buClr>
                <a:srgbClr val="888888"/>
              </a:buClr>
              <a:buFont typeface="Trebuchet MS"/>
              <a:buNone/>
              <a:defRPr/>
            </a:lvl6pPr>
            <a:lvl7pPr marL="2743200" indent="0" rtl="0">
              <a:spcBef>
                <a:spcPts val="0"/>
              </a:spcBef>
              <a:buClr>
                <a:srgbClr val="888888"/>
              </a:buClr>
              <a:buFont typeface="Trebuchet MS"/>
              <a:buNone/>
              <a:defRPr/>
            </a:lvl7pPr>
            <a:lvl8pPr marL="3200400" indent="0" rtl="0">
              <a:spcBef>
                <a:spcPts val="0"/>
              </a:spcBef>
              <a:buClr>
                <a:srgbClr val="888888"/>
              </a:buClr>
              <a:buFont typeface="Trebuchet MS"/>
              <a:buNone/>
              <a:defRPr/>
            </a:lvl8pPr>
            <a:lvl9pPr marL="3657600" indent="0" rtl="0">
              <a:spcBef>
                <a:spcPts val="0"/>
              </a:spcBef>
              <a:buClr>
                <a:srgbClr val="888888"/>
              </a:buClr>
              <a:buFont typeface="Trebuchet MS"/>
              <a:buNone/>
              <a:defRPr/>
            </a:lvl9pPr>
          </a:lstStyle>
          <a:p>
            <a:endParaRPr/>
          </a:p>
        </p:txBody>
      </p:sp>
      <p:sp>
        <p:nvSpPr>
          <p:cNvPr id="37" name="Shape 37"/>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44" name="Shape 44"/>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1142999" y="731518"/>
            <a:ext cx="3346704"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
        <p:nvSpPr>
          <p:cNvPr id="46" name="Shape 46"/>
          <p:cNvSpPr txBox="1">
            <a:spLocks noGrp="1"/>
          </p:cNvSpPr>
          <p:nvPr>
            <p:ph type="body" idx="2"/>
          </p:nvPr>
        </p:nvSpPr>
        <p:spPr>
          <a:xfrm>
            <a:off x="4645151" y="731520"/>
            <a:ext cx="3346704"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Georgia"/>
              <a:buChar char="*"/>
              <a:defRPr/>
            </a:lvl1pPr>
            <a:lvl2pPr marL="548640" indent="-27940" algn="l" rtl="0">
              <a:spcBef>
                <a:spcPts val="400"/>
              </a:spcBef>
              <a:spcAft>
                <a:spcPts val="300"/>
              </a:spcAft>
              <a:buClr>
                <a:srgbClr val="C3260C"/>
              </a:buClr>
              <a:buFont typeface="Georgia"/>
              <a:buChar char="*"/>
              <a:defRPr/>
            </a:lvl2pPr>
            <a:lvl3pPr marL="822960" indent="-39370" algn="l" rtl="0">
              <a:spcBef>
                <a:spcPts val="360"/>
              </a:spcBef>
              <a:spcAft>
                <a:spcPts val="300"/>
              </a:spcAft>
              <a:buClr>
                <a:srgbClr val="C3260C"/>
              </a:buClr>
              <a:buFont typeface="Georgia"/>
              <a:buChar char="*"/>
              <a:defRPr/>
            </a:lvl3pPr>
            <a:lvl4pPr marL="1097280" indent="-50800" algn="l" rtl="0">
              <a:spcBef>
                <a:spcPts val="320"/>
              </a:spcBef>
              <a:spcAft>
                <a:spcPts val="300"/>
              </a:spcAft>
              <a:buClr>
                <a:srgbClr val="C3260C"/>
              </a:buClr>
              <a:buFont typeface="Georgia"/>
              <a:buChar char="*"/>
              <a:defRPr/>
            </a:lvl4pPr>
            <a:lvl5pPr marL="1389888" indent="-67818" algn="l" rtl="0">
              <a:spcBef>
                <a:spcPts val="280"/>
              </a:spcBef>
              <a:spcAft>
                <a:spcPts val="300"/>
              </a:spcAft>
              <a:buClr>
                <a:srgbClr val="C3260C"/>
              </a:buClr>
              <a:buFont typeface="Georgia"/>
              <a:buChar char="*"/>
              <a:defRPr/>
            </a:lvl5pPr>
            <a:lvl6pPr marL="1664207" indent="-75437" algn="l" rtl="0">
              <a:spcBef>
                <a:spcPts val="280"/>
              </a:spcBef>
              <a:spcAft>
                <a:spcPts val="300"/>
              </a:spcAft>
              <a:buClr>
                <a:srgbClr val="C3260C"/>
              </a:buClr>
              <a:buFont typeface="Georgia"/>
              <a:buChar char="*"/>
              <a:defRPr/>
            </a:lvl6pPr>
            <a:lvl7pPr marL="1965960" indent="-72389" algn="l" rtl="0">
              <a:spcBef>
                <a:spcPts val="280"/>
              </a:spcBef>
              <a:spcAft>
                <a:spcPts val="300"/>
              </a:spcAft>
              <a:buClr>
                <a:srgbClr val="C3260C"/>
              </a:buClr>
              <a:buFont typeface="Georgia"/>
              <a:buChar char="*"/>
              <a:defRPr/>
            </a:lvl7pPr>
            <a:lvl8pPr marL="2286000" indent="-74929" algn="l" rtl="0">
              <a:spcBef>
                <a:spcPts val="280"/>
              </a:spcBef>
              <a:spcAft>
                <a:spcPts val="300"/>
              </a:spcAft>
              <a:buClr>
                <a:srgbClr val="C3260C"/>
              </a:buClr>
              <a:buFont typeface="Georgia"/>
              <a:buChar char="*"/>
              <a:defRPr/>
            </a:lvl8pPr>
            <a:lvl9pPr marL="2587752" indent="-71881" algn="l" rtl="0">
              <a:spcBef>
                <a:spcPts val="280"/>
              </a:spcBef>
              <a:spcAft>
                <a:spcPts val="300"/>
              </a:spcAft>
              <a:buClr>
                <a:srgbClr val="C3260C"/>
              </a:buClr>
              <a:buFont typeface="Georgia"/>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43000" y="731520"/>
            <a:ext cx="3346704" cy="639762"/>
          </a:xfrm>
          <a:prstGeom prst="rect">
            <a:avLst/>
          </a:prstGeom>
          <a:noFill/>
          <a:ln>
            <a:noFill/>
          </a:ln>
        </p:spPr>
        <p:txBody>
          <a:bodyPr lIns="91425" tIns="91425" rIns="91425" bIns="91425" anchor="b" anchorCtr="0"/>
          <a:lstStyle>
            <a:lvl1pPr marL="0" indent="0" algn="ctr" rtl="0">
              <a:spcBef>
                <a:spcPts val="0"/>
              </a:spcBef>
              <a:buClr>
                <a:schemeClr val="dk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49" name="Shape 49"/>
          <p:cNvSpPr txBox="1">
            <a:spLocks noGrp="1"/>
          </p:cNvSpPr>
          <p:nvPr>
            <p:ph type="body" idx="2"/>
          </p:nvPr>
        </p:nvSpPr>
        <p:spPr>
          <a:xfrm>
            <a:off x="1156446" y="1400326"/>
            <a:ext cx="3346704"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3"/>
          </p:nvPr>
        </p:nvSpPr>
        <p:spPr>
          <a:xfrm>
            <a:off x="4647301" y="731520"/>
            <a:ext cx="3346704" cy="639762"/>
          </a:xfrm>
          <a:prstGeom prst="rect">
            <a:avLst/>
          </a:prstGeom>
          <a:noFill/>
          <a:ln>
            <a:noFill/>
          </a:ln>
        </p:spPr>
        <p:txBody>
          <a:bodyPr lIns="91425" tIns="91425" rIns="91425" bIns="91425" anchor="b" anchorCtr="0"/>
          <a:lstStyle>
            <a:lvl1pPr marL="0" indent="0" algn="ctr" rtl="0">
              <a:spcBef>
                <a:spcPts val="0"/>
              </a:spcBef>
              <a:buClr>
                <a:schemeClr val="dk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51" name="Shape 51"/>
          <p:cNvSpPr txBox="1">
            <a:spLocks noGrp="1"/>
          </p:cNvSpPr>
          <p:nvPr>
            <p:ph type="body" idx="4"/>
          </p:nvPr>
        </p:nvSpPr>
        <p:spPr>
          <a:xfrm>
            <a:off x="4645025" y="1399032"/>
            <a:ext cx="3346704"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55" name="Shape 55"/>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Georgia"/>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095" y="2209800"/>
            <a:ext cx="3636085" cy="1258493"/>
          </a:xfrm>
          <a:prstGeom prst="rect">
            <a:avLst/>
          </a:prstGeom>
          <a:noFill/>
          <a:ln>
            <a:noFill/>
          </a:ln>
        </p:spPr>
        <p:txBody>
          <a:bodyPr lIns="91425" tIns="91425" rIns="91425" bIns="91425" anchor="b" anchorCtr="0"/>
          <a:lstStyle>
            <a:lvl1pPr marL="228600" indent="-228600"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93514" y="731520"/>
            <a:ext cx="4017085" cy="489472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2"/>
          </p:nvPr>
        </p:nvSpPr>
        <p:spPr>
          <a:xfrm>
            <a:off x="1075765" y="3497801"/>
            <a:ext cx="3388659" cy="2139518"/>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69" name="Shape 69"/>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p:nvPr/>
        </p:nvSpPr>
        <p:spPr>
          <a:xfrm>
            <a:off x="0" y="3866919"/>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4" name="Shape 74"/>
          <p:cNvSpPr/>
          <p:nvPr/>
        </p:nvSpPr>
        <p:spPr>
          <a:xfrm>
            <a:off x="0" y="0"/>
            <a:ext cx="9144000" cy="3866919"/>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5" name="Shape 75"/>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6" name="Shape 76"/>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7" name="Shape 77"/>
          <p:cNvSpPr>
            <a:spLocks noGrp="1"/>
          </p:cNvSpPr>
          <p:nvPr>
            <p:ph type="pic" idx="2"/>
          </p:nvPr>
        </p:nvSpPr>
        <p:spPr>
          <a:xfrm>
            <a:off x="4475175" y="1143000"/>
            <a:ext cx="4114800" cy="3127805"/>
          </a:xfrm>
          <a:prstGeom prst="roundRect">
            <a:avLst>
              <a:gd name="adj" fmla="val 4230"/>
            </a:avLst>
          </a:prstGeom>
          <a:solidFill>
            <a:srgbClr val="8BC9F7"/>
          </a:solidFill>
          <a:ln>
            <a:noFill/>
          </a:ln>
        </p:spPr>
        <p:txBody>
          <a:bodyPr lIns="91425" tIns="91425" rIns="91425" bIns="91425" anchor="ctr" anchorCtr="0"/>
          <a:lstStyle>
            <a:lvl1pPr marL="0" marR="0" indent="0" algn="ctr" rtl="0">
              <a:spcBef>
                <a:spcPts val="0"/>
              </a:spcBef>
              <a:buClr>
                <a:srgbClr val="7F7F7F"/>
              </a:buClr>
              <a:buFont typeface="Trebuchet MS"/>
              <a:buNone/>
              <a:defRPr/>
            </a:lvl1pPr>
            <a:lvl2pPr marL="457200" marR="0" indent="0" algn="l" rtl="0">
              <a:spcBef>
                <a:spcPts val="0"/>
              </a:spcBef>
              <a:buClr>
                <a:schemeClr val="dk1"/>
              </a:buClr>
              <a:buFont typeface="Trebuchet MS"/>
              <a:buNone/>
              <a:defRPr/>
            </a:lvl2pPr>
            <a:lvl3pPr marL="914400" marR="0" indent="0" algn="l" rtl="0">
              <a:spcBef>
                <a:spcPts val="0"/>
              </a:spcBef>
              <a:buClr>
                <a:schemeClr val="dk1"/>
              </a:buClr>
              <a:buFont typeface="Trebuchet MS"/>
              <a:buNone/>
              <a:defRPr/>
            </a:lvl3pPr>
            <a:lvl4pPr marL="1371600" marR="0" indent="0" algn="l" rtl="0">
              <a:spcBef>
                <a:spcPts val="0"/>
              </a:spcBef>
              <a:buClr>
                <a:schemeClr val="dk1"/>
              </a:buClr>
              <a:buFont typeface="Trebuchet MS"/>
              <a:buNone/>
              <a:defRPr/>
            </a:lvl4pPr>
            <a:lvl5pPr marL="1828800" marR="0" indent="0" algn="l" rtl="0">
              <a:spcBef>
                <a:spcPts val="0"/>
              </a:spcBef>
              <a:buClr>
                <a:schemeClr val="dk1"/>
              </a:buClr>
              <a:buFont typeface="Trebuchet MS"/>
              <a:buNone/>
              <a:defRPr/>
            </a:lvl5pPr>
            <a:lvl6pPr marL="2286000" marR="0" indent="0" algn="l" rtl="0">
              <a:spcBef>
                <a:spcPts val="0"/>
              </a:spcBef>
              <a:buClr>
                <a:schemeClr val="dk1"/>
              </a:buClr>
              <a:buFont typeface="Trebuchet MS"/>
              <a:buNone/>
              <a:defRPr/>
            </a:lvl6pPr>
            <a:lvl7pPr marL="2743200" marR="0" indent="0" algn="l" rtl="0">
              <a:spcBef>
                <a:spcPts val="0"/>
              </a:spcBef>
              <a:buClr>
                <a:schemeClr val="dk1"/>
              </a:buClr>
              <a:buFont typeface="Trebuchet MS"/>
              <a:buNone/>
              <a:defRPr/>
            </a:lvl7pPr>
            <a:lvl8pPr marL="3200400" marR="0" indent="0" algn="l" rtl="0">
              <a:spcBef>
                <a:spcPts val="0"/>
              </a:spcBef>
              <a:buClr>
                <a:schemeClr val="dk1"/>
              </a:buClr>
              <a:buFont typeface="Trebuchet MS"/>
              <a:buNone/>
              <a:defRPr/>
            </a:lvl8pPr>
            <a:lvl9pPr marL="3657600" marR="0" indent="0" algn="l" rtl="0">
              <a:spcBef>
                <a:spcPts val="0"/>
              </a:spcBef>
              <a:buClr>
                <a:schemeClr val="dk1"/>
              </a:buClr>
              <a:buFont typeface="Trebuchet MS"/>
              <a:buNone/>
              <a:defRPr/>
            </a:lvl9pPr>
          </a:lstStyle>
          <a:p>
            <a:endParaRPr/>
          </a:p>
        </p:txBody>
      </p:sp>
      <p:sp>
        <p:nvSpPr>
          <p:cNvPr id="78" name="Shape 78"/>
          <p:cNvSpPr txBox="1">
            <a:spLocks noGrp="1"/>
          </p:cNvSpPr>
          <p:nvPr>
            <p:ph type="body" idx="1"/>
          </p:nvPr>
        </p:nvSpPr>
        <p:spPr>
          <a:xfrm>
            <a:off x="877887" y="1010486"/>
            <a:ext cx="3694113" cy="2163020"/>
          </a:xfrm>
          <a:prstGeom prst="rect">
            <a:avLst/>
          </a:prstGeom>
          <a:noFill/>
          <a:ln>
            <a:noFill/>
          </a:ln>
        </p:spPr>
        <p:txBody>
          <a:bodyPr lIns="91425" tIns="91425" rIns="91425" bIns="91425" anchor="b" anchorCtr="0"/>
          <a:lstStyle>
            <a:lvl1pPr marL="182880" indent="-81279" rtl="0">
              <a:spcBef>
                <a:spcPts val="0"/>
              </a:spcBef>
              <a:buFont typeface="Georgia"/>
              <a:buChar char="*"/>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79" name="Shape 79"/>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
        <p:nvSpPr>
          <p:cNvPr id="82" name="Shape 82"/>
          <p:cNvSpPr txBox="1">
            <a:spLocks noGrp="1"/>
          </p:cNvSpPr>
          <p:nvPr>
            <p:ph type="title"/>
          </p:nvPr>
        </p:nvSpPr>
        <p:spPr>
          <a:xfrm>
            <a:off x="727268" y="4464421"/>
            <a:ext cx="6383538" cy="11430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A7D9FF"/>
            </a:gs>
            <a:gs pos="60000">
              <a:srgbClr val="FFFFFF"/>
            </a:gs>
            <a:gs pos="100000">
              <a:srgbClr val="69BDFC"/>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6" name="Shape 6"/>
          <p:cNvSpPr/>
          <p:nvPr/>
        </p:nvSpPr>
        <p:spPr>
          <a:xfrm>
            <a:off x="0" y="0"/>
            <a:ext cx="9144000" cy="5105399"/>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 name="Shape 7"/>
          <p:cNvSpPr/>
          <p:nvPr/>
        </p:nvSpPr>
        <p:spPr>
          <a:xfrm>
            <a:off x="0" y="376830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8" name="Shape 8"/>
          <p:cNvSpPr/>
          <p:nvPr/>
        </p:nvSpPr>
        <p:spPr>
          <a:xfrm>
            <a:off x="0" y="1600200"/>
            <a:ext cx="9144000" cy="5105399"/>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9" name="Shape 9"/>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marR="0" indent="53847" algn="r" rtl="0">
              <a:spcBef>
                <a:spcPts val="0"/>
              </a:spcBef>
              <a:buClr>
                <a:srgbClr val="C3260C"/>
              </a:buClr>
              <a:buFont typeface="Georgia"/>
              <a:buChar cha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1143000" y="732260"/>
            <a:ext cx="6400799" cy="3474719"/>
          </a:xfrm>
          <a:prstGeom prst="rect">
            <a:avLst/>
          </a:prstGeom>
          <a:noFill/>
          <a:ln>
            <a:noFill/>
          </a:ln>
        </p:spPr>
        <p:txBody>
          <a:bodyPr lIns="91425" tIns="91425" rIns="91425" bIns="91425" anchor="t" anchorCtr="0"/>
          <a:lstStyle>
            <a:lvl1pPr marL="228600" marR="0" indent="-8890" algn="l" rtl="0">
              <a:spcBef>
                <a:spcPts val="440"/>
              </a:spcBef>
              <a:spcAft>
                <a:spcPts val="300"/>
              </a:spcAft>
              <a:buClr>
                <a:srgbClr val="C3260C"/>
              </a:buClr>
              <a:buFont typeface="Georgia"/>
              <a:buChar char="*"/>
              <a:defRPr/>
            </a:lvl1pPr>
            <a:lvl2pPr marL="548640" marR="0" indent="-27940" algn="l" rtl="0">
              <a:spcBef>
                <a:spcPts val="400"/>
              </a:spcBef>
              <a:spcAft>
                <a:spcPts val="300"/>
              </a:spcAft>
              <a:buClr>
                <a:srgbClr val="C3260C"/>
              </a:buClr>
              <a:buFont typeface="Georgia"/>
              <a:buChar char="*"/>
              <a:defRPr/>
            </a:lvl2pPr>
            <a:lvl3pPr marL="822960" marR="0" indent="-39370" algn="l" rtl="0">
              <a:spcBef>
                <a:spcPts val="360"/>
              </a:spcBef>
              <a:spcAft>
                <a:spcPts val="300"/>
              </a:spcAft>
              <a:buClr>
                <a:srgbClr val="C3260C"/>
              </a:buClr>
              <a:buFont typeface="Georgia"/>
              <a:buChar char="*"/>
              <a:defRPr/>
            </a:lvl3pPr>
            <a:lvl4pPr marL="1097280" marR="0" indent="-50800" algn="l" rtl="0">
              <a:spcBef>
                <a:spcPts val="320"/>
              </a:spcBef>
              <a:spcAft>
                <a:spcPts val="300"/>
              </a:spcAft>
              <a:buClr>
                <a:srgbClr val="C3260C"/>
              </a:buClr>
              <a:buFont typeface="Georgia"/>
              <a:buChar char="*"/>
              <a:defRPr/>
            </a:lvl4pPr>
            <a:lvl5pPr marL="1389888" marR="0" indent="-67818" algn="l" rtl="0">
              <a:spcBef>
                <a:spcPts val="280"/>
              </a:spcBef>
              <a:spcAft>
                <a:spcPts val="300"/>
              </a:spcAft>
              <a:buClr>
                <a:srgbClr val="C3260C"/>
              </a:buClr>
              <a:buFont typeface="Georgia"/>
              <a:buChar char="*"/>
              <a:defRPr/>
            </a:lvl5pPr>
            <a:lvl6pPr marL="1664207" marR="0" indent="-75437" algn="l" rtl="0">
              <a:spcBef>
                <a:spcPts val="280"/>
              </a:spcBef>
              <a:spcAft>
                <a:spcPts val="300"/>
              </a:spcAft>
              <a:buClr>
                <a:srgbClr val="C3260C"/>
              </a:buClr>
              <a:buFont typeface="Georgia"/>
              <a:buChar char="*"/>
              <a:defRPr/>
            </a:lvl6pPr>
            <a:lvl7pPr marL="1965960" marR="0" indent="-72389" algn="l" rtl="0">
              <a:spcBef>
                <a:spcPts val="280"/>
              </a:spcBef>
              <a:spcAft>
                <a:spcPts val="300"/>
              </a:spcAft>
              <a:buClr>
                <a:srgbClr val="C3260C"/>
              </a:buClr>
              <a:buFont typeface="Georgia"/>
              <a:buChar char="*"/>
              <a:defRPr/>
            </a:lvl7pPr>
            <a:lvl8pPr marL="2286000" marR="0" indent="-74929" algn="l" rtl="0">
              <a:spcBef>
                <a:spcPts val="280"/>
              </a:spcBef>
              <a:spcAft>
                <a:spcPts val="300"/>
              </a:spcAft>
              <a:buClr>
                <a:srgbClr val="C3260C"/>
              </a:buClr>
              <a:buFont typeface="Georgia"/>
              <a:buChar char="*"/>
              <a:defRPr/>
            </a:lvl8pPr>
            <a:lvl9pPr marL="2587752" marR="0" indent="-71881" algn="l" rtl="0">
              <a:spcBef>
                <a:spcPts val="280"/>
              </a:spcBef>
              <a:spcAft>
                <a:spcPts val="300"/>
              </a:spcAft>
              <a:buClr>
                <a:srgbClr val="C3260C"/>
              </a:buClr>
              <a:buFont typeface="Georgia"/>
              <a:buChar char="*"/>
              <a:defRPr/>
            </a:lvl9pPr>
          </a:lstStyle>
          <a:p>
            <a:endParaRPr/>
          </a:p>
        </p:txBody>
      </p:sp>
      <p:sp>
        <p:nvSpPr>
          <p:cNvPr id="11" name="Shape 11"/>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3810000" y="6172200"/>
            <a:ext cx="1828800" cy="365125"/>
          </a:xfrm>
          <a:prstGeom prst="rect">
            <a:avLst/>
          </a:prstGeom>
          <a:noFill/>
          <a:ln>
            <a:noFill/>
          </a:ln>
        </p:spPr>
        <p:txBody>
          <a:bodyPr lIns="91425" tIns="45700" rIns="91425" bIns="45700" anchor="ctr" anchorCtr="0">
            <a:noAutofit/>
          </a:bodyPr>
          <a:lstStyle>
            <a:lvl1pPr marL="0" marR="0" indent="0" algn="ctr" rtl="0">
              <a:spcBef>
                <a:spcPts val="0"/>
              </a:spcBef>
              <a:buNone/>
              <a:defRPr sz="1200" b="1" i="0" u="none" strike="noStrike" cap="none" baseline="0">
                <a:solidFill>
                  <a:srgbClr val="7F7F7F"/>
                </a:solidFill>
                <a:latin typeface="Trebuchet MS"/>
                <a:ea typeface="Trebuchet MS"/>
                <a:cs typeface="Trebuchet MS"/>
                <a:sym typeface="Trebuchet MS"/>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INa46HeWg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8" Type="http://schemas.openxmlformats.org/officeDocument/2006/relationships/hyperlink" Target="http://www.mentalhealthamerica.net" TargetMode="External"/><Relationship Id="rId13" Type="http://schemas.openxmlformats.org/officeDocument/2006/relationships/image" Target="../media/image1.png"/><Relationship Id="rId3" Type="http://schemas.openxmlformats.org/officeDocument/2006/relationships/hyperlink" Target="http://www.parenting.org" TargetMode="External"/><Relationship Id="rId7" Type="http://schemas.openxmlformats.org/officeDocument/2006/relationships/hyperlink" Target="http://www.kidshealth.org" TargetMode="External"/><Relationship Id="rId12" Type="http://schemas.openxmlformats.org/officeDocument/2006/relationships/hyperlink" Target="http://www2.ed.gov/pubs/parents/TestTaking/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haparenting.com" TargetMode="External"/><Relationship Id="rId11" Type="http://schemas.openxmlformats.org/officeDocument/2006/relationships/hyperlink" Target="http://www.goodcharacter.com" TargetMode="External"/><Relationship Id="rId5" Type="http://schemas.openxmlformats.org/officeDocument/2006/relationships/hyperlink" Target="http://mediatechparenting.net/contracts-and-agreements/" TargetMode="External"/><Relationship Id="rId10" Type="http://schemas.openxmlformats.org/officeDocument/2006/relationships/hyperlink" Target="http://www.netsmartz.org" TargetMode="External"/><Relationship Id="rId4" Type="http://schemas.openxmlformats.org/officeDocument/2006/relationships/hyperlink" Target="http://www.loveandlogic.com" TargetMode="External"/><Relationship Id="rId9" Type="http://schemas.openxmlformats.org/officeDocument/2006/relationships/hyperlink" Target="http://www.stopbullying.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Adamsjh@lisd.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Crowm@lisd.ne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subTitle" idx="1"/>
          </p:nvPr>
        </p:nvSpPr>
        <p:spPr>
          <a:xfrm>
            <a:off x="3858850" y="5477700"/>
            <a:ext cx="4593600" cy="1055999"/>
          </a:xfrm>
          <a:prstGeom prst="rect">
            <a:avLst/>
          </a:prstGeom>
          <a:noFill/>
          <a:ln>
            <a:noFill/>
          </a:ln>
        </p:spPr>
        <p:txBody>
          <a:bodyPr lIns="91425" tIns="45700" rIns="91425" bIns="45700" anchor="t" anchorCtr="0">
            <a:noAutofit/>
          </a:bodyPr>
          <a:lstStyle/>
          <a:p>
            <a:pPr marL="0" marR="0" lvl="0" indent="0" algn="ctr" rtl="0">
              <a:spcBef>
                <a:spcPts val="0"/>
              </a:spcBef>
              <a:spcAft>
                <a:spcPts val="300"/>
              </a:spcAft>
              <a:buClr>
                <a:srgbClr val="C3260C"/>
              </a:buClr>
              <a:buSzPct val="25000"/>
              <a:buFont typeface="Georgia"/>
              <a:buNone/>
            </a:pPr>
            <a:r>
              <a:rPr lang="en-US" sz="1800" b="0" i="0" u="none" strike="noStrike" cap="none" baseline="0">
                <a:solidFill>
                  <a:srgbClr val="1155CC"/>
                </a:solidFill>
                <a:latin typeface="Righteous"/>
                <a:ea typeface="Righteous"/>
                <a:cs typeface="Righteous"/>
                <a:sym typeface="Righteous"/>
              </a:rPr>
              <a:t>Presented by – Jill Adams, </a:t>
            </a:r>
            <a:r>
              <a:rPr lang="en-US" sz="1800">
                <a:solidFill>
                  <a:srgbClr val="1155CC"/>
                </a:solidFill>
                <a:latin typeface="Righteous"/>
                <a:ea typeface="Righteous"/>
                <a:cs typeface="Righteous"/>
                <a:sym typeface="Righteous"/>
              </a:rPr>
              <a:t>Monya Crow, Kelly Hemenway, Natalie Melton</a:t>
            </a:r>
          </a:p>
        </p:txBody>
      </p:sp>
      <p:sp>
        <p:nvSpPr>
          <p:cNvPr id="97" name="Shape 97"/>
          <p:cNvSpPr txBox="1">
            <a:spLocks noGrp="1"/>
          </p:cNvSpPr>
          <p:nvPr>
            <p:ph type="ctrTitle"/>
          </p:nvPr>
        </p:nvSpPr>
        <p:spPr>
          <a:xfrm>
            <a:off x="3479350" y="635225"/>
            <a:ext cx="4793400" cy="4197899"/>
          </a:xfrm>
          <a:prstGeom prst="rect">
            <a:avLst/>
          </a:prstGeom>
          <a:noFill/>
          <a:ln>
            <a:noFill/>
          </a:ln>
        </p:spPr>
        <p:txBody>
          <a:bodyPr lIns="91425" tIns="45700" rIns="91425" bIns="45700" anchor="t" anchorCtr="0">
            <a:noAutofit/>
          </a:bodyPr>
          <a:lstStyle/>
          <a:p>
            <a:pPr marL="0" marR="0" indent="0" algn="ctr" rtl="0">
              <a:spcBef>
                <a:spcPts val="0"/>
              </a:spcBef>
              <a:buNone/>
            </a:pPr>
            <a:r>
              <a:rPr lang="en-US" sz="4000" b="1">
                <a:solidFill>
                  <a:srgbClr val="0B5394"/>
                </a:solidFill>
                <a:latin typeface="Righteous"/>
                <a:ea typeface="Righteous"/>
                <a:cs typeface="Righteous"/>
                <a:sym typeface="Righteous"/>
              </a:rPr>
              <a:t>Getting Ready For High School:</a:t>
            </a:r>
          </a:p>
          <a:p>
            <a:pPr marL="0" marR="0" indent="0" algn="ctr" rtl="0">
              <a:spcBef>
                <a:spcPts val="0"/>
              </a:spcBef>
              <a:buNone/>
            </a:pPr>
            <a:endParaRPr sz="4000" b="1">
              <a:solidFill>
                <a:srgbClr val="6FA8DC"/>
              </a:solidFill>
              <a:latin typeface="Righteous"/>
              <a:ea typeface="Righteous"/>
              <a:cs typeface="Righteous"/>
              <a:sym typeface="Righteous"/>
            </a:endParaRPr>
          </a:p>
          <a:p>
            <a:pPr marL="0" marR="0" lvl="0" indent="0" algn="ctr" rtl="0">
              <a:spcBef>
                <a:spcPts val="0"/>
              </a:spcBef>
              <a:buNone/>
            </a:pPr>
            <a:r>
              <a:rPr lang="en-US" sz="3600" b="1">
                <a:solidFill>
                  <a:srgbClr val="6FA8DC"/>
                </a:solidFill>
                <a:latin typeface="Righteous"/>
                <a:ea typeface="Righteous"/>
                <a:cs typeface="Righteous"/>
                <a:sym typeface="Righteous"/>
              </a:rPr>
              <a:t>Tribulations, Tips, and Troubleshooting for Parents</a:t>
            </a:r>
          </a:p>
        </p:txBody>
      </p:sp>
      <p:pic>
        <p:nvPicPr>
          <p:cNvPr id="98" name="Shape 98"/>
          <p:cNvPicPr preferRelativeResize="0"/>
          <p:nvPr/>
        </p:nvPicPr>
        <p:blipFill>
          <a:blip r:embed="rId3">
            <a:alphaModFix/>
          </a:blip>
          <a:stretch>
            <a:fillRect/>
          </a:stretch>
        </p:blipFill>
        <p:spPr>
          <a:xfrm>
            <a:off x="323975" y="330575"/>
            <a:ext cx="2857500" cy="58388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793300" y="5682349"/>
            <a:ext cx="6512399" cy="710099"/>
          </a:xfrm>
          <a:prstGeom prst="rect">
            <a:avLst/>
          </a:prstGeom>
        </p:spPr>
        <p:txBody>
          <a:bodyPr lIns="91425" tIns="91425" rIns="91425" bIns="91425" anchor="t" anchorCtr="0">
            <a:noAutofit/>
          </a:bodyPr>
          <a:lstStyle/>
          <a:p>
            <a:pPr>
              <a:spcBef>
                <a:spcPts val="0"/>
              </a:spcBef>
              <a:buNone/>
            </a:pPr>
            <a:r>
              <a:rPr lang="en-US" sz="3600">
                <a:solidFill>
                  <a:srgbClr val="0B5394"/>
                </a:solidFill>
                <a:latin typeface="Righteous"/>
                <a:ea typeface="Righteous"/>
                <a:cs typeface="Righteous"/>
                <a:sym typeface="Righteous"/>
              </a:rPr>
              <a:t>Examples of Shared Control</a:t>
            </a:r>
          </a:p>
        </p:txBody>
      </p:sp>
      <p:sp>
        <p:nvSpPr>
          <p:cNvPr id="166" name="Shape 166"/>
          <p:cNvSpPr txBox="1">
            <a:spLocks noGrp="1"/>
          </p:cNvSpPr>
          <p:nvPr>
            <p:ph type="body" idx="1"/>
          </p:nvPr>
        </p:nvSpPr>
        <p:spPr>
          <a:xfrm>
            <a:off x="335625" y="302075"/>
            <a:ext cx="8625600" cy="4915199"/>
          </a:xfrm>
          <a:prstGeom prst="rect">
            <a:avLst/>
          </a:prstGeom>
        </p:spPr>
        <p:txBody>
          <a:bodyPr lIns="91425" tIns="91425" rIns="91425" bIns="91425" anchor="t" anchorCtr="0">
            <a:noAutofit/>
          </a:bodyPr>
          <a:lstStyle/>
          <a:p>
            <a:pPr algn="ctr" rtl="0">
              <a:spcBef>
                <a:spcPts val="0"/>
              </a:spcBef>
              <a:buNone/>
            </a:pPr>
            <a:r>
              <a:rPr lang="en-US" sz="2800">
                <a:solidFill>
                  <a:srgbClr val="FFD966"/>
                </a:solidFill>
                <a:latin typeface="Righteous"/>
                <a:ea typeface="Righteous"/>
                <a:cs typeface="Righteous"/>
                <a:sym typeface="Righteous"/>
              </a:rPr>
              <a:t>The idea of </a:t>
            </a:r>
            <a:r>
              <a:rPr lang="en-US" sz="2800">
                <a:solidFill>
                  <a:srgbClr val="FFFF00"/>
                </a:solidFill>
                <a:latin typeface="Righteous"/>
                <a:ea typeface="Righteous"/>
                <a:cs typeface="Righteous"/>
                <a:sym typeface="Righteous"/>
              </a:rPr>
              <a:t>shared control</a:t>
            </a:r>
            <a:r>
              <a:rPr lang="en-US" sz="2800">
                <a:solidFill>
                  <a:srgbClr val="FFD966"/>
                </a:solidFill>
                <a:latin typeface="Righteous"/>
                <a:ea typeface="Righteous"/>
                <a:cs typeface="Righteous"/>
                <a:sym typeface="Righteous"/>
              </a:rPr>
              <a:t>  is that I have control over what I will do and say and you have control over what you do (behaviorally) and say.</a:t>
            </a:r>
          </a:p>
          <a:p>
            <a:pPr rtl="0">
              <a:spcBef>
                <a:spcPts val="0"/>
              </a:spcBef>
              <a:buNone/>
            </a:pPr>
            <a:endParaRPr>
              <a:latin typeface="Righteous"/>
              <a:ea typeface="Righteous"/>
              <a:cs typeface="Righteous"/>
              <a:sym typeface="Righteous"/>
            </a:endParaRPr>
          </a:p>
          <a:p>
            <a:pPr rtl="0">
              <a:spcBef>
                <a:spcPts val="0"/>
              </a:spcBef>
              <a:buNone/>
            </a:pPr>
            <a:r>
              <a:rPr lang="en-US" sz="2000" u="sng">
                <a:solidFill>
                  <a:srgbClr val="1155CC"/>
                </a:solidFill>
                <a:latin typeface="Righteous"/>
                <a:ea typeface="Righteous"/>
                <a:cs typeface="Righteous"/>
                <a:sym typeface="Righteous"/>
              </a:rPr>
              <a:t>In each of these statements there is a part the parent controls and a part the child controls. - SHARED</a:t>
            </a:r>
          </a:p>
          <a:p>
            <a:pPr marL="457200" lvl="0" indent="-355600" rtl="0">
              <a:spcBef>
                <a:spcPts val="0"/>
              </a:spcBef>
              <a:buClr>
                <a:srgbClr val="6D9EEB"/>
              </a:buClr>
              <a:buSzPct val="100000"/>
              <a:buFont typeface="Righteous"/>
              <a:buChar char="★"/>
            </a:pPr>
            <a:r>
              <a:rPr lang="en-US" sz="2000">
                <a:solidFill>
                  <a:srgbClr val="6AA84F"/>
                </a:solidFill>
                <a:latin typeface="Righteous"/>
                <a:ea typeface="Righteous"/>
                <a:cs typeface="Righteous"/>
                <a:sym typeface="Righteous"/>
              </a:rPr>
              <a:t>“Feel free to go _______ </a:t>
            </a:r>
            <a:r>
              <a:rPr lang="en-US" sz="2000">
                <a:solidFill>
                  <a:srgbClr val="8E7CC3"/>
                </a:solidFill>
                <a:latin typeface="Righteous"/>
                <a:ea typeface="Righteous"/>
                <a:cs typeface="Righteous"/>
                <a:sym typeface="Righteous"/>
              </a:rPr>
              <a:t>as soon as your homework is done.”   </a:t>
            </a:r>
            <a:r>
              <a:rPr lang="en-US" sz="2000">
                <a:solidFill>
                  <a:srgbClr val="6AA84F"/>
                </a:solidFill>
                <a:latin typeface="Righteous"/>
                <a:ea typeface="Righteous"/>
                <a:cs typeface="Righteous"/>
                <a:sym typeface="Righteous"/>
              </a:rPr>
              <a:t>(parent has control,</a:t>
            </a:r>
            <a:r>
              <a:rPr lang="en-US" sz="2000">
                <a:solidFill>
                  <a:srgbClr val="6D9EEB"/>
                </a:solidFill>
                <a:latin typeface="Righteous"/>
                <a:ea typeface="Righteous"/>
                <a:cs typeface="Righteous"/>
                <a:sym typeface="Righteous"/>
              </a:rPr>
              <a:t> </a:t>
            </a:r>
            <a:r>
              <a:rPr lang="en-US" sz="2000">
                <a:solidFill>
                  <a:srgbClr val="8E7CC3"/>
                </a:solidFill>
                <a:latin typeface="Righteous"/>
                <a:ea typeface="Righteous"/>
                <a:cs typeface="Righteous"/>
                <a:sym typeface="Righteous"/>
              </a:rPr>
              <a:t>child has control)</a:t>
            </a:r>
          </a:p>
          <a:p>
            <a:pPr marL="457200" lvl="0" indent="-355600" rtl="0">
              <a:spcBef>
                <a:spcPts val="0"/>
              </a:spcBef>
              <a:buClr>
                <a:srgbClr val="1155CC"/>
              </a:buClr>
              <a:buSzPct val="100000"/>
              <a:buFont typeface="Righteous"/>
              <a:buChar char="★"/>
            </a:pPr>
            <a:r>
              <a:rPr lang="en-US" sz="2000">
                <a:solidFill>
                  <a:srgbClr val="1155CC"/>
                </a:solidFill>
                <a:latin typeface="Righteous"/>
                <a:ea typeface="Righteous"/>
                <a:cs typeface="Righteous"/>
                <a:sym typeface="Righteous"/>
              </a:rPr>
              <a:t>“People who ________ are welcome to borrow the game controller from me.” </a:t>
            </a:r>
          </a:p>
          <a:p>
            <a:pPr marL="457200" lvl="0" indent="-355600" rtl="0">
              <a:spcBef>
                <a:spcPts val="0"/>
              </a:spcBef>
              <a:buClr>
                <a:srgbClr val="1155CC"/>
              </a:buClr>
              <a:buSzPct val="100000"/>
              <a:buFont typeface="Righteous"/>
              <a:buChar char="★"/>
            </a:pPr>
            <a:r>
              <a:rPr lang="en-US" sz="2000">
                <a:solidFill>
                  <a:srgbClr val="1155CC"/>
                </a:solidFill>
                <a:latin typeface="Righteous"/>
                <a:ea typeface="Righteous"/>
                <a:cs typeface="Righteous"/>
                <a:sym typeface="Righteous"/>
              </a:rPr>
              <a:t>“I give money to those who have ______________”</a:t>
            </a:r>
          </a:p>
          <a:p>
            <a:pPr marL="457200" lvl="0" indent="-355600" rtl="0">
              <a:spcBef>
                <a:spcPts val="0"/>
              </a:spcBef>
              <a:buClr>
                <a:srgbClr val="1155CC"/>
              </a:buClr>
              <a:buSzPct val="100000"/>
              <a:buFont typeface="Righteous"/>
              <a:buChar char="★"/>
            </a:pPr>
            <a:r>
              <a:rPr lang="en-US" sz="2000">
                <a:solidFill>
                  <a:srgbClr val="1155CC"/>
                </a:solidFill>
                <a:latin typeface="Righteous"/>
                <a:ea typeface="Righteous"/>
                <a:cs typeface="Righteous"/>
                <a:sym typeface="Righteous"/>
              </a:rPr>
              <a:t>“I listen to people who don’t yell at me.”</a:t>
            </a:r>
          </a:p>
          <a:p>
            <a:pPr marL="457200" lvl="0" indent="-355600" rtl="0">
              <a:spcBef>
                <a:spcPts val="0"/>
              </a:spcBef>
              <a:buClr>
                <a:srgbClr val="1155CC"/>
              </a:buClr>
              <a:buSzPct val="100000"/>
              <a:buFont typeface="Righteous"/>
              <a:buChar char="★"/>
            </a:pPr>
            <a:r>
              <a:rPr lang="en-US" sz="2000">
                <a:solidFill>
                  <a:srgbClr val="1155CC"/>
                </a:solidFill>
                <a:latin typeface="Righteous"/>
                <a:ea typeface="Righteous"/>
                <a:cs typeface="Righteous"/>
                <a:sym typeface="Righteous"/>
              </a:rPr>
              <a:t>“I will listen when your voice is as calm as mine.”</a:t>
            </a:r>
          </a:p>
          <a:p>
            <a:pPr>
              <a:spcBef>
                <a:spcPts val="0"/>
              </a:spcBef>
              <a:buNone/>
            </a:pPr>
            <a:endParaRPr sz="1800">
              <a:latin typeface="Righteous"/>
              <a:ea typeface="Righteous"/>
              <a:cs typeface="Righteous"/>
              <a:sym typeface="Righteous"/>
            </a:endParaRPr>
          </a:p>
        </p:txBody>
      </p:sp>
      <p:pic>
        <p:nvPicPr>
          <p:cNvPr id="167" name="Shape 167"/>
          <p:cNvPicPr preferRelativeResize="0"/>
          <p:nvPr/>
        </p:nvPicPr>
        <p:blipFill>
          <a:blip r:embed="rId3">
            <a:alphaModFix/>
          </a:blip>
          <a:stretch>
            <a:fillRect/>
          </a:stretch>
        </p:blipFill>
        <p:spPr>
          <a:xfrm>
            <a:off x="815750" y="5178775"/>
            <a:ext cx="626975" cy="12811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793300" y="5657900"/>
            <a:ext cx="6512399" cy="820800"/>
          </a:xfrm>
          <a:prstGeom prst="rect">
            <a:avLst/>
          </a:prstGeom>
        </p:spPr>
        <p:txBody>
          <a:bodyPr lIns="91425" tIns="91425" rIns="91425" bIns="91425" anchor="t" anchorCtr="0">
            <a:noAutofit/>
          </a:bodyPr>
          <a:lstStyle/>
          <a:p>
            <a:pPr lvl="0" rtl="0">
              <a:spcBef>
                <a:spcPts val="0"/>
              </a:spcBef>
              <a:buNone/>
            </a:pPr>
            <a:r>
              <a:rPr lang="en-US" sz="4800">
                <a:solidFill>
                  <a:srgbClr val="0B5394"/>
                </a:solidFill>
                <a:latin typeface="Righteous"/>
                <a:ea typeface="Righteous"/>
                <a:cs typeface="Righteous"/>
                <a:sym typeface="Righteous"/>
              </a:rPr>
              <a:t>Collaboration</a:t>
            </a:r>
          </a:p>
        </p:txBody>
      </p:sp>
      <p:sp>
        <p:nvSpPr>
          <p:cNvPr id="173" name="Shape 173"/>
          <p:cNvSpPr txBox="1">
            <a:spLocks noGrp="1"/>
          </p:cNvSpPr>
          <p:nvPr>
            <p:ph type="body" idx="1"/>
          </p:nvPr>
        </p:nvSpPr>
        <p:spPr>
          <a:xfrm>
            <a:off x="289100" y="167625"/>
            <a:ext cx="5942400" cy="5112900"/>
          </a:xfrm>
          <a:prstGeom prst="rect">
            <a:avLst/>
          </a:prstGeom>
        </p:spPr>
        <p:txBody>
          <a:bodyPr lIns="91425" tIns="91425" rIns="91425" bIns="91425" anchor="t" anchorCtr="0">
            <a:noAutofit/>
          </a:bodyPr>
          <a:lstStyle/>
          <a:p>
            <a:pPr marL="0" lvl="0" indent="0" rtl="0">
              <a:spcBef>
                <a:spcPts val="0"/>
              </a:spcBef>
              <a:buNone/>
            </a:pPr>
            <a:r>
              <a:rPr lang="en-US" sz="1800" u="sng">
                <a:solidFill>
                  <a:srgbClr val="3C78D8"/>
                </a:solidFill>
                <a:latin typeface="Righteous"/>
                <a:ea typeface="Righteous"/>
                <a:cs typeface="Righteous"/>
                <a:sym typeface="Righteous"/>
              </a:rPr>
              <a:t>Strategies</a:t>
            </a:r>
          </a:p>
          <a:p>
            <a:pPr marL="457200" lvl="0"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Problem solve WITH them, not for them or at them.</a:t>
            </a:r>
          </a:p>
          <a:p>
            <a:pPr marL="457200" lvl="0"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Give them the chance to solve it.</a:t>
            </a:r>
          </a:p>
          <a:p>
            <a:pPr marL="1371600" lvl="2"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“I’m here to support you. Let’s talk about your thoughts on what to do.”</a:t>
            </a:r>
          </a:p>
          <a:p>
            <a:pPr marL="457200" lvl="0"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Carve out the time to talk daily</a:t>
            </a:r>
          </a:p>
          <a:p>
            <a:pPr marL="1371600" lvl="2"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Face to face, text “check in”, follow ups</a:t>
            </a:r>
          </a:p>
          <a:p>
            <a:pPr marL="1371600" lvl="2"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“Remember last week when we were talking..”</a:t>
            </a:r>
          </a:p>
          <a:p>
            <a:pPr marL="1371600" lvl="2"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“I’ve thought a lot about what you said.” </a:t>
            </a:r>
          </a:p>
          <a:p>
            <a:pPr marL="0" indent="0" rtl="0">
              <a:spcBef>
                <a:spcPts val="0"/>
              </a:spcBef>
              <a:buNone/>
            </a:pPr>
            <a:r>
              <a:rPr lang="en-US" sz="1800" u="sng">
                <a:solidFill>
                  <a:srgbClr val="3C78D8"/>
                </a:solidFill>
                <a:latin typeface="Righteous"/>
                <a:ea typeface="Righteous"/>
                <a:cs typeface="Righteous"/>
                <a:sym typeface="Righteous"/>
              </a:rPr>
              <a:t>Effects</a:t>
            </a:r>
          </a:p>
          <a:p>
            <a:pPr marL="457200" lvl="0"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Provides messages of worth and strength</a:t>
            </a:r>
          </a:p>
          <a:p>
            <a:pPr marL="457200" lvl="0"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Develops problem solving skills </a:t>
            </a:r>
          </a:p>
          <a:p>
            <a:pPr marL="457200" lvl="0"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Develops a healthy ability to cope with disappointment and failure</a:t>
            </a:r>
          </a:p>
          <a:p>
            <a:pPr marL="0" lvl="0" indent="0" rtl="0">
              <a:spcBef>
                <a:spcPts val="0"/>
              </a:spcBef>
              <a:buNone/>
            </a:pPr>
            <a:endParaRPr sz="1800"/>
          </a:p>
          <a:p>
            <a:pPr rtl="0">
              <a:spcBef>
                <a:spcPts val="0"/>
              </a:spcBef>
              <a:buNone/>
            </a:pPr>
            <a:endParaRPr sz="1800"/>
          </a:p>
          <a:p>
            <a:pPr lvl="0" rtl="0">
              <a:spcBef>
                <a:spcPts val="0"/>
              </a:spcBef>
              <a:buNone/>
            </a:pPr>
            <a:endParaRPr>
              <a:solidFill>
                <a:srgbClr val="FF00FF"/>
              </a:solidFill>
            </a:endParaRPr>
          </a:p>
        </p:txBody>
      </p:sp>
      <p:pic>
        <p:nvPicPr>
          <p:cNvPr id="174" name="Shape 174"/>
          <p:cNvPicPr preferRelativeResize="0"/>
          <p:nvPr/>
        </p:nvPicPr>
        <p:blipFill rotWithShape="1">
          <a:blip r:embed="rId3">
            <a:alphaModFix/>
          </a:blip>
          <a:srcRect l="11536" t="1361" r="9926"/>
          <a:stretch/>
        </p:blipFill>
        <p:spPr>
          <a:xfrm>
            <a:off x="6309800" y="324425"/>
            <a:ext cx="2673849" cy="5112750"/>
          </a:xfrm>
          <a:prstGeom prst="rect">
            <a:avLst/>
          </a:prstGeom>
          <a:noFill/>
          <a:ln>
            <a:noFill/>
          </a:ln>
        </p:spPr>
      </p:pic>
      <p:pic>
        <p:nvPicPr>
          <p:cNvPr id="175" name="Shape 175"/>
          <p:cNvPicPr preferRelativeResize="0"/>
          <p:nvPr/>
        </p:nvPicPr>
        <p:blipFill>
          <a:blip r:embed="rId4">
            <a:alphaModFix/>
          </a:blip>
          <a:stretch>
            <a:fillRect/>
          </a:stretch>
        </p:blipFill>
        <p:spPr>
          <a:xfrm>
            <a:off x="826925" y="5197575"/>
            <a:ext cx="626975" cy="12811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279700" y="228100"/>
            <a:ext cx="5638500" cy="5439299"/>
          </a:xfrm>
          <a:prstGeom prst="rect">
            <a:avLst/>
          </a:prstGeom>
          <a:noFill/>
          <a:ln>
            <a:noFill/>
          </a:ln>
        </p:spPr>
        <p:txBody>
          <a:bodyPr lIns="91425" tIns="45700" rIns="91425" bIns="45700" anchor="t" anchorCtr="0">
            <a:noAutofit/>
          </a:bodyPr>
          <a:lstStyle/>
          <a:p>
            <a:pPr marL="457200" marR="0" lvl="0"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Screen Time - anything with a screen</a:t>
            </a:r>
          </a:p>
          <a:p>
            <a:pPr marL="914400" marR="0" lvl="1"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Limits</a:t>
            </a:r>
          </a:p>
          <a:p>
            <a:pPr marL="1371600" marR="0" lvl="2"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Technology curfew</a:t>
            </a:r>
          </a:p>
          <a:p>
            <a:pPr marL="1371600" lvl="2" indent="-358775" rtl="0">
              <a:lnSpc>
                <a:spcPct val="80000"/>
              </a:lnSpc>
              <a:spcBef>
                <a:spcPts val="710"/>
              </a:spcBef>
              <a:buClr>
                <a:srgbClr val="3C78D8"/>
              </a:buClr>
              <a:buSzPct val="97619"/>
              <a:buFont typeface="Righteous"/>
              <a:buChar char="■"/>
            </a:pPr>
            <a:r>
              <a:rPr lang="en-US" sz="2050">
                <a:solidFill>
                  <a:srgbClr val="3C78D8"/>
                </a:solidFill>
                <a:latin typeface="Righteous"/>
                <a:ea typeface="Righteous"/>
                <a:cs typeface="Righteous"/>
                <a:sym typeface="Righteous"/>
              </a:rPr>
              <a:t>Family technology rules</a:t>
            </a:r>
          </a:p>
          <a:p>
            <a:pPr marL="1371600" marR="0" lvl="2"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Contracts/agreements</a:t>
            </a:r>
          </a:p>
          <a:p>
            <a:pPr marL="914400" marR="0" lvl="1"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Balance</a:t>
            </a:r>
          </a:p>
          <a:p>
            <a:pPr marL="1371600" marR="0" lvl="2"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Downtime </a:t>
            </a:r>
          </a:p>
          <a:p>
            <a:pPr marL="457200" marR="0" lvl="0"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Modeling good technology practices</a:t>
            </a:r>
          </a:p>
          <a:p>
            <a:pPr marL="914400" marR="0" lvl="1" indent="-358775" algn="l" rtl="0">
              <a:lnSpc>
                <a:spcPct val="80000"/>
              </a:lnSpc>
              <a:spcBef>
                <a:spcPts val="710"/>
              </a:spcBef>
              <a:spcAft>
                <a:spcPts val="300"/>
              </a:spcAft>
              <a:buClr>
                <a:srgbClr val="3C78D8"/>
              </a:buClr>
              <a:buSzPct val="97619"/>
              <a:buFont typeface="Righteous"/>
              <a:buChar char="○"/>
            </a:pPr>
            <a:r>
              <a:rPr lang="en-US" sz="2050" i="1">
                <a:solidFill>
                  <a:srgbClr val="3C78D8"/>
                </a:solidFill>
                <a:latin typeface="Righteous"/>
                <a:ea typeface="Righteous"/>
                <a:cs typeface="Righteous"/>
                <a:sym typeface="Righteous"/>
              </a:rPr>
              <a:t>“Mom put the phone down!”</a:t>
            </a:r>
          </a:p>
          <a:p>
            <a:pPr marL="457200" marR="0" lvl="0"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Technology together</a:t>
            </a:r>
          </a:p>
          <a:p>
            <a:pPr marL="914400" marR="0" lvl="1"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Make time to participate with your child </a:t>
            </a:r>
          </a:p>
          <a:p>
            <a:pPr marL="457200" marR="0" lvl="0" indent="-358775" algn="l" rtl="0">
              <a:lnSpc>
                <a:spcPct val="80000"/>
              </a:lnSpc>
              <a:spcBef>
                <a:spcPts val="710"/>
              </a:spcBef>
              <a:spcAft>
                <a:spcPts val="300"/>
              </a:spcAft>
              <a:buClr>
                <a:srgbClr val="3C78D8"/>
              </a:buClr>
              <a:buSzPct val="97619"/>
              <a:buFont typeface="Righteous"/>
              <a:buChar char="★"/>
            </a:pPr>
            <a:r>
              <a:rPr lang="en-US" sz="2050">
                <a:solidFill>
                  <a:srgbClr val="3C78D8"/>
                </a:solidFill>
                <a:latin typeface="Righteous"/>
                <a:ea typeface="Righteous"/>
                <a:cs typeface="Righteous"/>
                <a:sym typeface="Righteous"/>
              </a:rPr>
              <a:t>District issued iPads but parents’ rules!</a:t>
            </a:r>
          </a:p>
          <a:p>
            <a:pPr marL="457200" marR="0" indent="0" algn="l" rtl="0">
              <a:lnSpc>
                <a:spcPct val="80000"/>
              </a:lnSpc>
              <a:spcBef>
                <a:spcPts val="710"/>
              </a:spcBef>
              <a:spcAft>
                <a:spcPts val="300"/>
              </a:spcAft>
              <a:buNone/>
            </a:pPr>
            <a:r>
              <a:rPr lang="en-US" sz="2050" u="sng">
                <a:solidFill>
                  <a:schemeClr val="hlink"/>
                </a:solidFill>
                <a:hlinkClick r:id="rId3"/>
              </a:rPr>
              <a:t>https://www.youtube.com/watch?v=OINa46HeWg8</a:t>
            </a:r>
          </a:p>
          <a:p>
            <a:pPr marL="457200" marR="0" lvl="0" indent="0" algn="l" rtl="0">
              <a:lnSpc>
                <a:spcPct val="80000"/>
              </a:lnSpc>
              <a:spcBef>
                <a:spcPts val="710"/>
              </a:spcBef>
              <a:spcAft>
                <a:spcPts val="300"/>
              </a:spcAft>
              <a:buNone/>
            </a:pPr>
            <a:endParaRPr sz="2050">
              <a:solidFill>
                <a:srgbClr val="FF0000"/>
              </a:solidFill>
            </a:endParaRPr>
          </a:p>
        </p:txBody>
      </p:sp>
      <p:sp>
        <p:nvSpPr>
          <p:cNvPr id="181" name="Shape 181"/>
          <p:cNvSpPr txBox="1">
            <a:spLocks noGrp="1"/>
          </p:cNvSpPr>
          <p:nvPr>
            <p:ph type="title"/>
          </p:nvPr>
        </p:nvSpPr>
        <p:spPr>
          <a:xfrm>
            <a:off x="2300839" y="5312042"/>
            <a:ext cx="6512399" cy="1143000"/>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sz="4600" b="1">
                <a:solidFill>
                  <a:srgbClr val="0B5394"/>
                </a:solidFill>
                <a:latin typeface="Righteous"/>
                <a:ea typeface="Righteous"/>
                <a:cs typeface="Righteous"/>
                <a:sym typeface="Righteous"/>
              </a:rPr>
              <a:t>Technology/iPads</a:t>
            </a:r>
          </a:p>
        </p:txBody>
      </p:sp>
      <p:pic>
        <p:nvPicPr>
          <p:cNvPr id="182" name="Shape 182"/>
          <p:cNvPicPr preferRelativeResize="0"/>
          <p:nvPr/>
        </p:nvPicPr>
        <p:blipFill>
          <a:blip r:embed="rId4">
            <a:alphaModFix/>
          </a:blip>
          <a:stretch>
            <a:fillRect/>
          </a:stretch>
        </p:blipFill>
        <p:spPr>
          <a:xfrm>
            <a:off x="815750" y="5178775"/>
            <a:ext cx="626975" cy="1281125"/>
          </a:xfrm>
          <a:prstGeom prst="rect">
            <a:avLst/>
          </a:prstGeom>
          <a:noFill/>
          <a:ln>
            <a:noFill/>
          </a:ln>
        </p:spPr>
      </p:pic>
      <p:pic>
        <p:nvPicPr>
          <p:cNvPr id="183" name="Shape 183"/>
          <p:cNvPicPr preferRelativeResize="0"/>
          <p:nvPr/>
        </p:nvPicPr>
        <p:blipFill>
          <a:blip r:embed="rId5">
            <a:alphaModFix/>
          </a:blip>
          <a:stretch>
            <a:fillRect/>
          </a:stretch>
        </p:blipFill>
        <p:spPr>
          <a:xfrm>
            <a:off x="5918200" y="343650"/>
            <a:ext cx="2841649" cy="42097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2034875" y="5774575"/>
            <a:ext cx="6512399" cy="820499"/>
          </a:xfrm>
          <a:prstGeom prst="rect">
            <a:avLst/>
          </a:prstGeom>
        </p:spPr>
        <p:txBody>
          <a:bodyPr lIns="91425" tIns="91425" rIns="91425" bIns="91425" anchor="t" anchorCtr="0">
            <a:noAutofit/>
          </a:bodyPr>
          <a:lstStyle/>
          <a:p>
            <a:pPr lvl="0" rtl="0">
              <a:spcBef>
                <a:spcPts val="0"/>
              </a:spcBef>
              <a:buNone/>
            </a:pPr>
            <a:r>
              <a:rPr lang="en-US" sz="3600">
                <a:solidFill>
                  <a:srgbClr val="0B5394"/>
                </a:solidFill>
                <a:latin typeface="Righteous"/>
                <a:ea typeface="Righteous"/>
                <a:cs typeface="Righteous"/>
                <a:sym typeface="Righteous"/>
              </a:rPr>
              <a:t>Healthy Relationships</a:t>
            </a:r>
          </a:p>
        </p:txBody>
      </p:sp>
      <p:sp>
        <p:nvSpPr>
          <p:cNvPr id="189" name="Shape 189"/>
          <p:cNvSpPr txBox="1">
            <a:spLocks noGrp="1"/>
          </p:cNvSpPr>
          <p:nvPr>
            <p:ph type="body" idx="1"/>
          </p:nvPr>
        </p:nvSpPr>
        <p:spPr>
          <a:xfrm>
            <a:off x="246150" y="268500"/>
            <a:ext cx="8357100" cy="4821900"/>
          </a:xfrm>
          <a:prstGeom prst="rect">
            <a:avLst/>
          </a:prstGeom>
        </p:spPr>
        <p:txBody>
          <a:bodyPr lIns="91425" tIns="91425" rIns="91425" bIns="91425" anchor="t" anchorCtr="0">
            <a:noAutofit/>
          </a:bodyPr>
          <a:lstStyle/>
          <a:p>
            <a:pPr marL="0" lvl="0" indent="0" algn="ctr" rtl="0">
              <a:spcBef>
                <a:spcPts val="0"/>
              </a:spcBef>
              <a:buNone/>
            </a:pPr>
            <a:r>
              <a:rPr lang="en-US" sz="3200" u="sng">
                <a:solidFill>
                  <a:srgbClr val="FFD966"/>
                </a:solidFill>
                <a:latin typeface="Righteous"/>
                <a:ea typeface="Righteous"/>
                <a:cs typeface="Righteous"/>
                <a:sym typeface="Righteous"/>
              </a:rPr>
              <a:t>Teaching kids HOW vs Telling them WHO:</a:t>
            </a:r>
          </a:p>
          <a:p>
            <a:pPr marL="0" indent="0" algn="ctr" rtl="0">
              <a:spcBef>
                <a:spcPts val="0"/>
              </a:spcBef>
              <a:buNone/>
            </a:pPr>
            <a:r>
              <a:rPr lang="en-US" sz="2400">
                <a:solidFill>
                  <a:srgbClr val="FFD966"/>
                </a:solidFill>
                <a:latin typeface="Righteous"/>
                <a:ea typeface="Righteous"/>
                <a:cs typeface="Righteous"/>
                <a:sym typeface="Righteous"/>
              </a:rPr>
              <a:t>Friend Choices &amp; Dating Relationships</a:t>
            </a:r>
          </a:p>
          <a:p>
            <a:pPr marL="0" lvl="0" indent="0" algn="ctr" rtl="0">
              <a:spcBef>
                <a:spcPts val="0"/>
              </a:spcBef>
              <a:buNone/>
            </a:pPr>
            <a:endParaRPr sz="2200">
              <a:solidFill>
                <a:srgbClr val="FFD966"/>
              </a:solidFill>
              <a:latin typeface="Righteous"/>
              <a:ea typeface="Righteous"/>
              <a:cs typeface="Righteous"/>
              <a:sym typeface="Righteous"/>
            </a:endParaRPr>
          </a:p>
          <a:p>
            <a:pPr marL="457200" lvl="0" indent="-355600" rtl="0">
              <a:spcBef>
                <a:spcPts val="1000"/>
              </a:spcBef>
              <a:buClr>
                <a:srgbClr val="3C78D8"/>
              </a:buClr>
              <a:buSzPct val="100000"/>
              <a:buFont typeface="Righteous"/>
              <a:buChar char="★"/>
            </a:pPr>
            <a:r>
              <a:rPr lang="en-US" sz="2000">
                <a:solidFill>
                  <a:srgbClr val="3C78D8"/>
                </a:solidFill>
                <a:latin typeface="Righteous"/>
                <a:ea typeface="Righteous"/>
                <a:cs typeface="Righteous"/>
                <a:sym typeface="Righteous"/>
              </a:rPr>
              <a:t>“What are three things you think make a healthy friendship? What about a healthy dating relationship?”</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“How will you know if you are being respected? Giving respect?”</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“How will you know if your friendship/dating relationship is unhealthy? What will you do?”</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Social Media </a:t>
            </a:r>
          </a:p>
          <a:p>
            <a:pPr marL="914400" lvl="1"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Continue to monitor</a:t>
            </a:r>
          </a:p>
          <a:p>
            <a:pPr marL="914400" lvl="1"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“Frenemies” online</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Bullying vs conflict</a:t>
            </a:r>
          </a:p>
          <a:p>
            <a:pPr marL="914400" lvl="1"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District protocols </a:t>
            </a:r>
          </a:p>
        </p:txBody>
      </p:sp>
      <p:pic>
        <p:nvPicPr>
          <p:cNvPr id="190" name="Shape 190"/>
          <p:cNvPicPr preferRelativeResize="0"/>
          <p:nvPr/>
        </p:nvPicPr>
        <p:blipFill>
          <a:blip r:embed="rId3">
            <a:alphaModFix/>
          </a:blip>
          <a:stretch>
            <a:fillRect/>
          </a:stretch>
        </p:blipFill>
        <p:spPr>
          <a:xfrm>
            <a:off x="815750" y="5178775"/>
            <a:ext cx="626975" cy="1281125"/>
          </a:xfrm>
          <a:prstGeom prst="rect">
            <a:avLst/>
          </a:prstGeom>
          <a:noFill/>
          <a:ln>
            <a:noFill/>
          </a:ln>
        </p:spPr>
      </p:pic>
      <p:pic>
        <p:nvPicPr>
          <p:cNvPr id="191" name="Shape 191"/>
          <p:cNvPicPr preferRelativeResize="0"/>
          <p:nvPr/>
        </p:nvPicPr>
        <p:blipFill>
          <a:blip r:embed="rId4">
            <a:alphaModFix/>
          </a:blip>
          <a:stretch>
            <a:fillRect/>
          </a:stretch>
        </p:blipFill>
        <p:spPr>
          <a:xfrm>
            <a:off x="4228850" y="3384725"/>
            <a:ext cx="4262500" cy="25688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1242300" y="5391350"/>
            <a:ext cx="7901699" cy="1347299"/>
          </a:xfrm>
          <a:prstGeom prst="rect">
            <a:avLst/>
          </a:prstGeom>
        </p:spPr>
        <p:txBody>
          <a:bodyPr lIns="91425" tIns="91425" rIns="91425" bIns="91425" anchor="t" anchorCtr="0">
            <a:noAutofit/>
          </a:bodyPr>
          <a:lstStyle/>
          <a:p>
            <a:pPr rtl="0">
              <a:spcBef>
                <a:spcPts val="0"/>
              </a:spcBef>
              <a:buNone/>
            </a:pPr>
            <a:r>
              <a:rPr lang="en-US" sz="3600">
                <a:solidFill>
                  <a:srgbClr val="0B5394"/>
                </a:solidFill>
                <a:latin typeface="Righteous"/>
                <a:ea typeface="Righteous"/>
                <a:cs typeface="Righteous"/>
                <a:sym typeface="Righteous"/>
              </a:rPr>
              <a:t>Final Thoughts</a:t>
            </a:r>
          </a:p>
          <a:p>
            <a:pPr rtl="0">
              <a:spcBef>
                <a:spcPts val="0"/>
              </a:spcBef>
              <a:buNone/>
            </a:pPr>
            <a:endParaRPr>
              <a:solidFill>
                <a:srgbClr val="0B5394"/>
              </a:solidFill>
              <a:latin typeface="Righteous"/>
              <a:ea typeface="Righteous"/>
              <a:cs typeface="Righteous"/>
              <a:sym typeface="Righteous"/>
            </a:endParaRPr>
          </a:p>
          <a:p>
            <a:pPr marL="0" lvl="0" indent="0" algn="ctr" rtl="0">
              <a:spcBef>
                <a:spcPts val="440"/>
              </a:spcBef>
              <a:spcAft>
                <a:spcPts val="300"/>
              </a:spcAft>
              <a:buClr>
                <a:schemeClr val="dk1"/>
              </a:buClr>
              <a:buSzPct val="61111"/>
              <a:buFont typeface="Arial"/>
              <a:buNone/>
            </a:pPr>
            <a:r>
              <a:rPr lang="en-US" sz="1800" b="1">
                <a:solidFill>
                  <a:srgbClr val="0B5394"/>
                </a:solidFill>
                <a:latin typeface="Righteous"/>
                <a:ea typeface="Righteous"/>
                <a:cs typeface="Righteous"/>
                <a:sym typeface="Righteous"/>
              </a:rPr>
              <a:t>“Be kind, for everyone you meet is fighting a hard battle.” - Plato</a:t>
            </a:r>
          </a:p>
          <a:p>
            <a:pPr>
              <a:spcBef>
                <a:spcPts val="0"/>
              </a:spcBef>
              <a:buNone/>
            </a:pPr>
            <a:endParaRPr/>
          </a:p>
        </p:txBody>
      </p:sp>
      <p:sp>
        <p:nvSpPr>
          <p:cNvPr id="197" name="Shape 197"/>
          <p:cNvSpPr txBox="1">
            <a:spLocks noGrp="1"/>
          </p:cNvSpPr>
          <p:nvPr>
            <p:ph type="body" idx="1"/>
          </p:nvPr>
        </p:nvSpPr>
        <p:spPr>
          <a:xfrm>
            <a:off x="341550" y="100675"/>
            <a:ext cx="8460900" cy="3320099"/>
          </a:xfrm>
          <a:prstGeom prst="rect">
            <a:avLst/>
          </a:prstGeom>
        </p:spPr>
        <p:txBody>
          <a:bodyPr lIns="91425" tIns="91425" rIns="91425" bIns="91425" anchor="t" anchorCtr="0">
            <a:noAutofit/>
          </a:bodyPr>
          <a:lstStyle/>
          <a:p>
            <a:pPr marL="0" indent="0" algn="ctr" rtl="0">
              <a:spcBef>
                <a:spcPts val="0"/>
              </a:spcBef>
              <a:buNone/>
            </a:pPr>
            <a:r>
              <a:rPr lang="en-US" sz="2400" i="1">
                <a:solidFill>
                  <a:srgbClr val="FFD966"/>
                </a:solidFill>
                <a:latin typeface="Righteous"/>
                <a:ea typeface="Righteous"/>
                <a:cs typeface="Righteous"/>
                <a:sym typeface="Righteous"/>
              </a:rPr>
              <a:t>“It takes a village…..we are in this together.”</a:t>
            </a:r>
          </a:p>
          <a:p>
            <a:pPr marL="0" lvl="0" indent="0" algn="ctr" rtl="0">
              <a:spcBef>
                <a:spcPts val="0"/>
              </a:spcBef>
              <a:buNone/>
            </a:pPr>
            <a:r>
              <a:rPr lang="en-US" sz="2400" u="sng">
                <a:solidFill>
                  <a:srgbClr val="FFD966"/>
                </a:solidFill>
                <a:latin typeface="Righteous"/>
                <a:ea typeface="Righteous"/>
                <a:cs typeface="Righteous"/>
                <a:sym typeface="Righteous"/>
              </a:rPr>
              <a:t>What we DO know</a:t>
            </a:r>
          </a:p>
          <a:p>
            <a:pPr marL="457200" lvl="0"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Normal thought - “What does my child’s behavior mean about me?”</a:t>
            </a:r>
          </a:p>
          <a:p>
            <a:pPr marL="914400" lvl="1"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They get to make choices</a:t>
            </a:r>
          </a:p>
          <a:p>
            <a:pPr marL="914400" lvl="1"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Doing the best we can</a:t>
            </a:r>
          </a:p>
          <a:p>
            <a:pPr marL="457200" lvl="0"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Ebbs and flows in parent/child relationships</a:t>
            </a:r>
          </a:p>
          <a:p>
            <a:pPr marL="914400" lvl="1"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Keep “coming back to the table” with your child.</a:t>
            </a:r>
          </a:p>
          <a:p>
            <a:pPr marL="1371600" lvl="2"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“I’ve noticed that we keep struggling with _________. What do you think we can do to work through it?”</a:t>
            </a:r>
          </a:p>
          <a:p>
            <a:pPr marL="914400" lvl="1" indent="-342900" rtl="0">
              <a:spcBef>
                <a:spcPts val="0"/>
              </a:spcBef>
              <a:buClr>
                <a:srgbClr val="3C78D8"/>
              </a:buClr>
              <a:buSzPct val="100000"/>
              <a:buFont typeface="Righteous"/>
              <a:buChar char="○"/>
            </a:pPr>
            <a:r>
              <a:rPr lang="en-US" sz="1800">
                <a:solidFill>
                  <a:srgbClr val="3C78D8"/>
                </a:solidFill>
                <a:latin typeface="Righteous"/>
                <a:ea typeface="Righteous"/>
                <a:cs typeface="Righteous"/>
                <a:sym typeface="Righteous"/>
              </a:rPr>
              <a:t>Nothing works ALL the time, adjust with your child.</a:t>
            </a:r>
          </a:p>
          <a:p>
            <a:pPr marL="0" marR="0" lvl="0" indent="0" algn="l" rtl="0">
              <a:lnSpc>
                <a:spcPct val="100000"/>
              </a:lnSpc>
              <a:spcBef>
                <a:spcPts val="440"/>
              </a:spcBef>
              <a:spcAft>
                <a:spcPts val="300"/>
              </a:spcAft>
              <a:buNone/>
            </a:pPr>
            <a:endParaRPr sz="1800">
              <a:solidFill>
                <a:srgbClr val="3C78D8"/>
              </a:solidFill>
              <a:latin typeface="Righteous"/>
              <a:ea typeface="Righteous"/>
              <a:cs typeface="Righteous"/>
              <a:sym typeface="Righteous"/>
            </a:endParaRPr>
          </a:p>
          <a:p>
            <a:pPr>
              <a:spcBef>
                <a:spcPts val="0"/>
              </a:spcBef>
              <a:buNone/>
            </a:pPr>
            <a:endParaRPr sz="1800"/>
          </a:p>
        </p:txBody>
      </p:sp>
      <p:pic>
        <p:nvPicPr>
          <p:cNvPr id="198" name="Shape 198"/>
          <p:cNvPicPr preferRelativeResize="0"/>
          <p:nvPr/>
        </p:nvPicPr>
        <p:blipFill>
          <a:blip r:embed="rId3">
            <a:alphaModFix/>
          </a:blip>
          <a:stretch>
            <a:fillRect/>
          </a:stretch>
        </p:blipFill>
        <p:spPr>
          <a:xfrm>
            <a:off x="815750" y="5178775"/>
            <a:ext cx="626975" cy="1281125"/>
          </a:xfrm>
          <a:prstGeom prst="rect">
            <a:avLst/>
          </a:prstGeom>
          <a:noFill/>
          <a:ln>
            <a:noFill/>
          </a:ln>
        </p:spPr>
      </p:pic>
      <p:pic>
        <p:nvPicPr>
          <p:cNvPr id="199" name="Shape 199"/>
          <p:cNvPicPr preferRelativeResize="0"/>
          <p:nvPr/>
        </p:nvPicPr>
        <p:blipFill>
          <a:blip r:embed="rId4">
            <a:alphaModFix/>
          </a:blip>
          <a:stretch>
            <a:fillRect/>
          </a:stretch>
        </p:blipFill>
        <p:spPr>
          <a:xfrm>
            <a:off x="1564075" y="3479350"/>
            <a:ext cx="3680724" cy="2561950"/>
          </a:xfrm>
          <a:prstGeom prst="rect">
            <a:avLst/>
          </a:prstGeom>
          <a:noFill/>
          <a:ln>
            <a:noFill/>
          </a:ln>
        </p:spPr>
      </p:pic>
      <p:sp>
        <p:nvSpPr>
          <p:cNvPr id="200" name="Shape 200"/>
          <p:cNvSpPr txBox="1"/>
          <p:nvPr/>
        </p:nvSpPr>
        <p:spPr>
          <a:xfrm>
            <a:off x="5366150" y="3420775"/>
            <a:ext cx="3516899" cy="1970699"/>
          </a:xfrm>
          <a:prstGeom prst="rect">
            <a:avLst/>
          </a:prstGeom>
          <a:noFill/>
          <a:ln>
            <a:noFill/>
          </a:ln>
        </p:spPr>
        <p:txBody>
          <a:bodyPr lIns="91425" tIns="91425" rIns="91425" bIns="91425" anchor="t" anchorCtr="0">
            <a:noAutofit/>
          </a:bodyPr>
          <a:lstStyle/>
          <a:p>
            <a:pPr marL="457200" lvl="0" indent="-342900" rtl="0">
              <a:spcBef>
                <a:spcPts val="440"/>
              </a:spcBef>
              <a:spcAft>
                <a:spcPts val="300"/>
              </a:spcAft>
              <a:buClr>
                <a:srgbClr val="3C78D8"/>
              </a:buClr>
              <a:buSzPct val="100000"/>
              <a:buFont typeface="Righteous"/>
              <a:buChar char="★"/>
            </a:pPr>
            <a:r>
              <a:rPr lang="en-US" sz="1800">
                <a:solidFill>
                  <a:srgbClr val="3C78D8"/>
                </a:solidFill>
                <a:latin typeface="Righteous"/>
                <a:ea typeface="Righteous"/>
                <a:cs typeface="Righteous"/>
                <a:sym typeface="Righteous"/>
              </a:rPr>
              <a:t>Reach out! </a:t>
            </a:r>
          </a:p>
          <a:p>
            <a:pPr marL="914400" lvl="1" indent="-342900" rtl="0">
              <a:spcBef>
                <a:spcPts val="400"/>
              </a:spcBef>
              <a:spcAft>
                <a:spcPts val="300"/>
              </a:spcAft>
              <a:buClr>
                <a:srgbClr val="3C78D8"/>
              </a:buClr>
              <a:buSzPct val="100000"/>
              <a:buFont typeface="Righteous"/>
              <a:buChar char="○"/>
            </a:pPr>
            <a:r>
              <a:rPr lang="en-US" sz="1800">
                <a:solidFill>
                  <a:srgbClr val="3C78D8"/>
                </a:solidFill>
                <a:latin typeface="Righteous"/>
                <a:ea typeface="Righteous"/>
                <a:cs typeface="Righteous"/>
                <a:sym typeface="Righteous"/>
              </a:rPr>
              <a:t>Who is your safe person/people?</a:t>
            </a:r>
          </a:p>
          <a:p>
            <a:pPr marL="914400" lvl="1" indent="-342900" rtl="0">
              <a:spcBef>
                <a:spcPts val="400"/>
              </a:spcBef>
              <a:spcAft>
                <a:spcPts val="300"/>
              </a:spcAft>
              <a:buClr>
                <a:srgbClr val="3C78D8"/>
              </a:buClr>
              <a:buSzPct val="100000"/>
              <a:buFont typeface="Righteous"/>
              <a:buChar char="○"/>
            </a:pPr>
            <a:r>
              <a:rPr lang="en-US" sz="1800">
                <a:solidFill>
                  <a:srgbClr val="3C78D8"/>
                </a:solidFill>
                <a:latin typeface="Righteous"/>
                <a:ea typeface="Righteous"/>
                <a:cs typeface="Righteous"/>
                <a:sym typeface="Righteous"/>
              </a:rPr>
              <a:t>Child’s counselor</a:t>
            </a:r>
          </a:p>
          <a:p>
            <a:pPr marL="914400" lvl="1" indent="-342900" rtl="0">
              <a:spcBef>
                <a:spcPts val="400"/>
              </a:spcBef>
              <a:spcAft>
                <a:spcPts val="300"/>
              </a:spcAft>
              <a:buClr>
                <a:srgbClr val="3C78D8"/>
              </a:buClr>
              <a:buSzPct val="100000"/>
              <a:buFont typeface="Righteous"/>
              <a:buChar char="○"/>
            </a:pPr>
            <a:r>
              <a:rPr lang="en-US" sz="1800">
                <a:solidFill>
                  <a:srgbClr val="3C78D8"/>
                </a:solidFill>
                <a:latin typeface="Righteous"/>
                <a:ea typeface="Righteous"/>
                <a:cs typeface="Righteous"/>
                <a:sym typeface="Righteous"/>
              </a:rPr>
              <a:t>Community resources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793300" y="5716875"/>
            <a:ext cx="6512399" cy="839100"/>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sz="4600" b="1" i="0" u="none" strike="noStrike" cap="none" baseline="0">
                <a:solidFill>
                  <a:srgbClr val="0B5394"/>
                </a:solidFill>
                <a:latin typeface="Righteous"/>
                <a:ea typeface="Righteous"/>
                <a:cs typeface="Righteous"/>
                <a:sym typeface="Righteous"/>
              </a:rPr>
              <a:t>Resources</a:t>
            </a:r>
          </a:p>
        </p:txBody>
      </p:sp>
      <p:sp>
        <p:nvSpPr>
          <p:cNvPr id="206" name="Shape 206"/>
          <p:cNvSpPr txBox="1">
            <a:spLocks noGrp="1"/>
          </p:cNvSpPr>
          <p:nvPr>
            <p:ph type="body" idx="1"/>
          </p:nvPr>
        </p:nvSpPr>
        <p:spPr>
          <a:xfrm>
            <a:off x="313250" y="190200"/>
            <a:ext cx="8592000" cy="4910400"/>
          </a:xfrm>
          <a:prstGeom prst="rect">
            <a:avLst/>
          </a:prstGeom>
          <a:noFill/>
          <a:ln>
            <a:noFill/>
          </a:ln>
        </p:spPr>
        <p:txBody>
          <a:bodyPr lIns="91425" tIns="45700" rIns="91425" bIns="45700" anchor="t" anchorCtr="0">
            <a:noAutofit/>
          </a:bodyPr>
          <a:lstStyle/>
          <a:p>
            <a:pPr marL="228600" marR="0" lvl="0" indent="-8890" algn="ctr" rtl="0">
              <a:spcBef>
                <a:spcPts val="0"/>
              </a:spcBef>
              <a:spcAft>
                <a:spcPts val="300"/>
              </a:spcAft>
              <a:buClr>
                <a:schemeClr val="dk1"/>
              </a:buClr>
              <a:buSzPct val="36666"/>
              <a:buFont typeface="Arial"/>
              <a:buNone/>
            </a:pPr>
            <a:r>
              <a:rPr lang="en-US" sz="3000" u="sng">
                <a:solidFill>
                  <a:srgbClr val="0B5394"/>
                </a:solidFill>
                <a:latin typeface="Righteous"/>
                <a:ea typeface="Righteous"/>
                <a:cs typeface="Righteous"/>
                <a:sym typeface="Righteous"/>
              </a:rPr>
              <a:t>Websites</a:t>
            </a:r>
          </a:p>
          <a:p>
            <a:pPr marL="228600" marR="0" lvl="0" indent="-8890" algn="l" rtl="0">
              <a:spcBef>
                <a:spcPts val="0"/>
              </a:spcBef>
              <a:spcAft>
                <a:spcPts val="300"/>
              </a:spcAft>
              <a:buClr>
                <a:schemeClr val="dk1"/>
              </a:buClr>
              <a:buSzPct val="50000"/>
              <a:buFont typeface="Arial"/>
              <a:buNone/>
            </a:pPr>
            <a:r>
              <a:rPr lang="en-US" sz="2200">
                <a:solidFill>
                  <a:schemeClr val="dk1"/>
                </a:solidFill>
                <a:latin typeface="Righteous"/>
                <a:ea typeface="Righteous"/>
                <a:cs typeface="Righteous"/>
                <a:sym typeface="Righteous"/>
              </a:rPr>
              <a:t>Parenting</a:t>
            </a:r>
            <a:r>
              <a:rPr lang="en-US" sz="2200" u="sng">
                <a:solidFill>
                  <a:schemeClr val="dk1"/>
                </a:solidFill>
                <a:latin typeface="Righteous"/>
                <a:ea typeface="Righteous"/>
                <a:cs typeface="Righteous"/>
                <a:sym typeface="Righteous"/>
              </a:rPr>
              <a:t> </a:t>
            </a:r>
            <a:r>
              <a:rPr lang="en-US" sz="2200" u="sng">
                <a:solidFill>
                  <a:schemeClr val="dk1"/>
                </a:solidFill>
                <a:latin typeface="Righteous"/>
                <a:ea typeface="Righteous"/>
                <a:cs typeface="Righteous"/>
                <a:sym typeface="Righteous"/>
                <a:hlinkClick r:id="rId3"/>
              </a:rPr>
              <a:t> </a:t>
            </a:r>
            <a:r>
              <a:rPr lang="en-US" sz="2200" u="sng">
                <a:solidFill>
                  <a:schemeClr val="hlink"/>
                </a:solidFill>
                <a:latin typeface="Righteous"/>
                <a:ea typeface="Righteous"/>
                <a:cs typeface="Righteous"/>
                <a:sym typeface="Righteous"/>
                <a:hlinkClick r:id="rId3"/>
              </a:rPr>
              <a:t>http://www.parenting.org</a:t>
            </a:r>
          </a:p>
          <a:p>
            <a:pPr marL="228600" marR="0" lvl="0" indent="-8890" algn="l" rtl="0">
              <a:spcBef>
                <a:spcPts val="0"/>
              </a:spcBef>
              <a:spcAft>
                <a:spcPts val="300"/>
              </a:spcAft>
              <a:buClr>
                <a:schemeClr val="dk1"/>
              </a:buClr>
              <a:buSzPct val="50000"/>
              <a:buFont typeface="Arial"/>
              <a:buNone/>
            </a:pPr>
            <a:r>
              <a:rPr lang="en-US" sz="2200">
                <a:solidFill>
                  <a:schemeClr val="dk1"/>
                </a:solidFill>
                <a:latin typeface="Righteous"/>
                <a:ea typeface="Righteous"/>
                <a:cs typeface="Righteous"/>
                <a:sym typeface="Righteous"/>
              </a:rPr>
              <a:t>Love and Logic</a:t>
            </a:r>
            <a:r>
              <a:rPr lang="en-US" sz="2200">
                <a:solidFill>
                  <a:schemeClr val="dk1"/>
                </a:solidFill>
                <a:latin typeface="Righteous"/>
                <a:ea typeface="Righteous"/>
                <a:cs typeface="Righteous"/>
                <a:sym typeface="Righteous"/>
                <a:hlinkClick r:id="rId4"/>
              </a:rPr>
              <a:t> </a:t>
            </a:r>
            <a:r>
              <a:rPr lang="en-US" sz="2200" u="sng">
                <a:solidFill>
                  <a:schemeClr val="hlink"/>
                </a:solidFill>
                <a:latin typeface="Righteous"/>
                <a:ea typeface="Righteous"/>
                <a:cs typeface="Righteous"/>
                <a:sym typeface="Righteous"/>
                <a:hlinkClick r:id="rId4"/>
              </a:rPr>
              <a:t>http://www.loveandlogic.com</a:t>
            </a:r>
          </a:p>
          <a:p>
            <a:pPr marL="228600" marR="0" lvl="0" indent="-8890" algn="l" rtl="0">
              <a:spcBef>
                <a:spcPts val="0"/>
              </a:spcBef>
              <a:spcAft>
                <a:spcPts val="300"/>
              </a:spcAft>
              <a:buClr>
                <a:schemeClr val="dk1"/>
              </a:buClr>
              <a:buSzPct val="50000"/>
              <a:buFont typeface="Arial"/>
              <a:buNone/>
            </a:pPr>
            <a:r>
              <a:rPr lang="en-US" sz="2200">
                <a:latin typeface="Righteous"/>
                <a:ea typeface="Righteous"/>
                <a:cs typeface="Righteous"/>
                <a:sym typeface="Righteous"/>
              </a:rPr>
              <a:t>Family Tech Tips  </a:t>
            </a:r>
            <a:r>
              <a:rPr lang="en-US" sz="2200" u="sng">
                <a:solidFill>
                  <a:schemeClr val="hlink"/>
                </a:solidFill>
                <a:latin typeface="Righteous"/>
                <a:ea typeface="Righteous"/>
                <a:cs typeface="Righteous"/>
                <a:sym typeface="Righteous"/>
                <a:hlinkClick r:id="rId5"/>
              </a:rPr>
              <a:t>http://mediatechparenting.net/contracts-and-agreements/</a:t>
            </a:r>
            <a:r>
              <a:rPr lang="en-US" sz="2200">
                <a:latin typeface="Righteous"/>
                <a:ea typeface="Righteous"/>
                <a:cs typeface="Righteous"/>
                <a:sym typeface="Righteous"/>
              </a:rPr>
              <a:t>   </a:t>
            </a:r>
          </a:p>
          <a:p>
            <a:pPr marL="228600" marR="0" lvl="0" indent="-8890" algn="l" rtl="0">
              <a:spcBef>
                <a:spcPts val="0"/>
              </a:spcBef>
              <a:spcAft>
                <a:spcPts val="300"/>
              </a:spcAft>
              <a:buClr>
                <a:schemeClr val="dk1"/>
              </a:buClr>
              <a:buSzPct val="50000"/>
              <a:buFont typeface="Arial"/>
              <a:buNone/>
            </a:pPr>
            <a:r>
              <a:rPr lang="en-US" sz="2200">
                <a:solidFill>
                  <a:schemeClr val="dk1"/>
                </a:solidFill>
                <a:latin typeface="Righteous"/>
                <a:ea typeface="Righteous"/>
                <a:cs typeface="Righteous"/>
                <a:sym typeface="Righteous"/>
              </a:rPr>
              <a:t>AHA Parenting 	</a:t>
            </a:r>
            <a:r>
              <a:rPr lang="en-US" sz="2200" u="sng">
                <a:solidFill>
                  <a:schemeClr val="hlink"/>
                </a:solidFill>
                <a:latin typeface="Righteous"/>
                <a:ea typeface="Righteous"/>
                <a:cs typeface="Righteous"/>
                <a:sym typeface="Righteous"/>
                <a:hlinkClick r:id="rId6"/>
              </a:rPr>
              <a:t>http://www.ahaparenting.com</a:t>
            </a:r>
          </a:p>
          <a:p>
            <a:pPr marL="228600" marR="0" lvl="0" indent="-8890" algn="l" rtl="0">
              <a:spcBef>
                <a:spcPts val="0"/>
              </a:spcBef>
              <a:spcAft>
                <a:spcPts val="300"/>
              </a:spcAft>
              <a:buClr>
                <a:schemeClr val="dk1"/>
              </a:buClr>
              <a:buSzPct val="50000"/>
              <a:buFont typeface="Arial"/>
              <a:buNone/>
            </a:pPr>
            <a:r>
              <a:rPr lang="en-US" sz="2200">
                <a:solidFill>
                  <a:schemeClr val="dk1"/>
                </a:solidFill>
                <a:latin typeface="Righteous"/>
                <a:ea typeface="Righteous"/>
                <a:cs typeface="Righteous"/>
                <a:sym typeface="Righteous"/>
              </a:rPr>
              <a:t>Kids Health</a:t>
            </a:r>
            <a:r>
              <a:rPr lang="en-US" sz="2200">
                <a:solidFill>
                  <a:schemeClr val="dk1"/>
                </a:solidFill>
                <a:latin typeface="Righteous"/>
                <a:ea typeface="Righteous"/>
                <a:cs typeface="Righteous"/>
                <a:sym typeface="Righteous"/>
                <a:hlinkClick r:id="rId7"/>
              </a:rPr>
              <a:t> </a:t>
            </a:r>
            <a:r>
              <a:rPr lang="en-US" sz="2200" u="sng">
                <a:solidFill>
                  <a:schemeClr val="hlink"/>
                </a:solidFill>
                <a:latin typeface="Righteous"/>
                <a:ea typeface="Righteous"/>
                <a:cs typeface="Righteous"/>
                <a:sym typeface="Righteous"/>
                <a:hlinkClick r:id="rId7"/>
              </a:rPr>
              <a:t>http://www.kidshealth.org</a:t>
            </a:r>
          </a:p>
          <a:p>
            <a:pPr marL="228600" marR="0" lvl="0" indent="-8890" algn="l" rtl="0">
              <a:spcBef>
                <a:spcPts val="0"/>
              </a:spcBef>
              <a:spcAft>
                <a:spcPts val="300"/>
              </a:spcAft>
              <a:buClr>
                <a:schemeClr val="dk1"/>
              </a:buClr>
              <a:buSzPct val="50000"/>
              <a:buFont typeface="Arial"/>
              <a:buNone/>
            </a:pPr>
            <a:r>
              <a:rPr lang="en-US" sz="2200">
                <a:solidFill>
                  <a:schemeClr val="dk1"/>
                </a:solidFill>
                <a:latin typeface="Righteous"/>
                <a:ea typeface="Righteous"/>
                <a:cs typeface="Righteous"/>
                <a:sym typeface="Righteous"/>
              </a:rPr>
              <a:t>Mental Health America</a:t>
            </a:r>
            <a:r>
              <a:rPr lang="en-US" sz="2200">
                <a:solidFill>
                  <a:schemeClr val="dk1"/>
                </a:solidFill>
                <a:latin typeface="Righteous"/>
                <a:ea typeface="Righteous"/>
                <a:cs typeface="Righteous"/>
                <a:sym typeface="Righteous"/>
                <a:hlinkClick r:id="rId8"/>
              </a:rPr>
              <a:t> </a:t>
            </a:r>
            <a:r>
              <a:rPr lang="en-US" sz="2200" u="sng">
                <a:solidFill>
                  <a:schemeClr val="hlink"/>
                </a:solidFill>
                <a:latin typeface="Righteous"/>
                <a:ea typeface="Righteous"/>
                <a:cs typeface="Righteous"/>
                <a:sym typeface="Righteous"/>
                <a:hlinkClick r:id="rId8"/>
              </a:rPr>
              <a:t>http://www.mentalhealthamerica.net</a:t>
            </a:r>
          </a:p>
          <a:p>
            <a:pPr marL="228600" marR="0" lvl="0" indent="-8890" algn="l" rtl="0">
              <a:spcBef>
                <a:spcPts val="0"/>
              </a:spcBef>
              <a:spcAft>
                <a:spcPts val="300"/>
              </a:spcAft>
              <a:buClr>
                <a:schemeClr val="dk1"/>
              </a:buClr>
              <a:buSzPct val="50000"/>
              <a:buFont typeface="Arial"/>
              <a:buNone/>
            </a:pPr>
            <a:r>
              <a:rPr lang="en-US" sz="2200">
                <a:solidFill>
                  <a:schemeClr val="dk1"/>
                </a:solidFill>
                <a:latin typeface="Righteous"/>
                <a:ea typeface="Righteous"/>
                <a:cs typeface="Righteous"/>
                <a:sym typeface="Righteous"/>
              </a:rPr>
              <a:t>Bullying</a:t>
            </a:r>
            <a:r>
              <a:rPr lang="en-US" sz="2200">
                <a:solidFill>
                  <a:schemeClr val="dk1"/>
                </a:solidFill>
                <a:latin typeface="Righteous"/>
                <a:ea typeface="Righteous"/>
                <a:cs typeface="Righteous"/>
                <a:sym typeface="Righteous"/>
                <a:hlinkClick r:id="rId9"/>
              </a:rPr>
              <a:t> </a:t>
            </a:r>
            <a:r>
              <a:rPr lang="en-US" sz="2200" u="sng">
                <a:solidFill>
                  <a:schemeClr val="hlink"/>
                </a:solidFill>
                <a:latin typeface="Righteous"/>
                <a:ea typeface="Righteous"/>
                <a:cs typeface="Righteous"/>
                <a:sym typeface="Righteous"/>
                <a:hlinkClick r:id="rId9"/>
              </a:rPr>
              <a:t>http://www.stopbullying.gov</a:t>
            </a:r>
          </a:p>
          <a:p>
            <a:pPr marL="228600" marR="0" lvl="0" indent="-8890" algn="l" rtl="0">
              <a:spcBef>
                <a:spcPts val="0"/>
              </a:spcBef>
              <a:spcAft>
                <a:spcPts val="300"/>
              </a:spcAft>
              <a:buClr>
                <a:schemeClr val="dk1"/>
              </a:buClr>
              <a:buSzPct val="50000"/>
              <a:buFont typeface="Arial"/>
              <a:buNone/>
            </a:pPr>
            <a:r>
              <a:rPr lang="en-US" sz="2200">
                <a:solidFill>
                  <a:schemeClr val="dk1"/>
                </a:solidFill>
                <a:latin typeface="Righteous"/>
                <a:ea typeface="Righteous"/>
                <a:cs typeface="Righteous"/>
                <a:sym typeface="Righteous"/>
              </a:rPr>
              <a:t>Cybersafety  </a:t>
            </a:r>
            <a:r>
              <a:rPr lang="en-US" sz="2200">
                <a:solidFill>
                  <a:schemeClr val="dk1"/>
                </a:solidFill>
                <a:latin typeface="Righteous"/>
                <a:ea typeface="Righteous"/>
                <a:cs typeface="Righteous"/>
                <a:sym typeface="Righteous"/>
                <a:hlinkClick r:id="rId10"/>
              </a:rPr>
              <a:t> </a:t>
            </a:r>
            <a:r>
              <a:rPr lang="en-US" sz="2200" u="sng">
                <a:solidFill>
                  <a:schemeClr val="hlink"/>
                </a:solidFill>
                <a:latin typeface="Righteous"/>
                <a:ea typeface="Righteous"/>
                <a:cs typeface="Righteous"/>
                <a:sym typeface="Righteous"/>
                <a:hlinkClick r:id="rId10"/>
              </a:rPr>
              <a:t>http://www.netsmartz.org</a:t>
            </a:r>
          </a:p>
          <a:p>
            <a:pPr marL="228600" marR="0" lvl="0" indent="-8890" algn="l" rtl="0">
              <a:spcBef>
                <a:spcPts val="0"/>
              </a:spcBef>
              <a:spcAft>
                <a:spcPts val="300"/>
              </a:spcAft>
              <a:buClr>
                <a:schemeClr val="dk1"/>
              </a:buClr>
              <a:buSzPct val="50000"/>
              <a:buFont typeface="Arial"/>
              <a:buNone/>
            </a:pPr>
            <a:r>
              <a:rPr lang="en-US" sz="2200">
                <a:solidFill>
                  <a:schemeClr val="dk1"/>
                </a:solidFill>
                <a:latin typeface="Righteous"/>
                <a:ea typeface="Righteous"/>
                <a:cs typeface="Righteous"/>
                <a:sym typeface="Righteous"/>
              </a:rPr>
              <a:t>Character</a:t>
            </a:r>
            <a:r>
              <a:rPr lang="en-US" sz="2200">
                <a:solidFill>
                  <a:schemeClr val="dk1"/>
                </a:solidFill>
                <a:latin typeface="Righteous"/>
                <a:ea typeface="Righteous"/>
                <a:cs typeface="Righteous"/>
                <a:sym typeface="Righteous"/>
                <a:hlinkClick r:id="rId11"/>
              </a:rPr>
              <a:t> </a:t>
            </a:r>
            <a:r>
              <a:rPr lang="en-US" sz="2200" u="sng">
                <a:solidFill>
                  <a:schemeClr val="hlink"/>
                </a:solidFill>
                <a:latin typeface="Righteous"/>
                <a:ea typeface="Righteous"/>
                <a:cs typeface="Righteous"/>
                <a:sym typeface="Righteous"/>
                <a:hlinkClick r:id="rId11"/>
              </a:rPr>
              <a:t>http://www.goodcharacter.com</a:t>
            </a:r>
          </a:p>
          <a:p>
            <a:pPr marL="228600" marR="0" lvl="0" indent="-8890" algn="l" rtl="0">
              <a:spcBef>
                <a:spcPts val="0"/>
              </a:spcBef>
              <a:spcAft>
                <a:spcPts val="300"/>
              </a:spcAft>
              <a:buClr>
                <a:schemeClr val="dk1"/>
              </a:buClr>
              <a:buSzPct val="50000"/>
              <a:buFont typeface="Arial"/>
              <a:buNone/>
            </a:pPr>
            <a:r>
              <a:rPr lang="en-US" sz="2200">
                <a:solidFill>
                  <a:schemeClr val="dk1"/>
                </a:solidFill>
                <a:latin typeface="Righteous"/>
                <a:ea typeface="Righteous"/>
                <a:cs typeface="Righteous"/>
                <a:sym typeface="Righteous"/>
              </a:rPr>
              <a:t>Test Taking Tips  </a:t>
            </a:r>
            <a:r>
              <a:rPr lang="en-US" sz="2200">
                <a:solidFill>
                  <a:schemeClr val="dk1"/>
                </a:solidFill>
                <a:latin typeface="Righteous"/>
                <a:ea typeface="Righteous"/>
                <a:cs typeface="Righteous"/>
                <a:sym typeface="Righteous"/>
                <a:hlinkClick r:id="rId12"/>
              </a:rPr>
              <a:t> </a:t>
            </a:r>
            <a:r>
              <a:rPr lang="en-US" sz="2200" u="sng">
                <a:solidFill>
                  <a:schemeClr val="hlink"/>
                </a:solidFill>
                <a:latin typeface="Righteous"/>
                <a:ea typeface="Righteous"/>
                <a:cs typeface="Righteous"/>
                <a:sym typeface="Righteous"/>
                <a:hlinkClick r:id="rId12"/>
              </a:rPr>
              <a:t>http://www2.ed.gov/pubs/parents/TestTaking/index.html</a:t>
            </a:r>
          </a:p>
          <a:p>
            <a:pPr marL="228600" marR="0" lvl="0" indent="-8890" algn="l" rtl="0">
              <a:spcBef>
                <a:spcPts val="0"/>
              </a:spcBef>
              <a:spcAft>
                <a:spcPts val="300"/>
              </a:spcAft>
              <a:buClr>
                <a:schemeClr val="dk1"/>
              </a:buClr>
              <a:buSzPct val="50000"/>
              <a:buFont typeface="Arial"/>
              <a:buNone/>
            </a:pPr>
            <a:r>
              <a:rPr lang="en-US" sz="2200">
                <a:solidFill>
                  <a:schemeClr val="dk1"/>
                </a:solidFill>
              </a:rPr>
              <a:t> </a:t>
            </a:r>
          </a:p>
          <a:p>
            <a:pPr marL="228600" marR="0" lvl="0" indent="-8890" algn="l" rtl="0">
              <a:spcBef>
                <a:spcPts val="0"/>
              </a:spcBef>
              <a:spcAft>
                <a:spcPts val="300"/>
              </a:spcAft>
              <a:buClr>
                <a:srgbClr val="C3260C"/>
              </a:buClr>
              <a:buFont typeface="Georgia"/>
              <a:buNone/>
            </a:pPr>
            <a:endParaRPr sz="2200">
              <a:solidFill>
                <a:srgbClr val="3F3F3F"/>
              </a:solidFill>
              <a:latin typeface="Trebuchet MS"/>
              <a:ea typeface="Trebuchet MS"/>
              <a:cs typeface="Trebuchet MS"/>
              <a:sym typeface="Trebuchet MS"/>
            </a:endParaRPr>
          </a:p>
        </p:txBody>
      </p:sp>
      <p:pic>
        <p:nvPicPr>
          <p:cNvPr id="207" name="Shape 207"/>
          <p:cNvPicPr preferRelativeResize="0"/>
          <p:nvPr/>
        </p:nvPicPr>
        <p:blipFill>
          <a:blip r:embed="rId13">
            <a:alphaModFix/>
          </a:blip>
          <a:stretch>
            <a:fillRect/>
          </a:stretch>
        </p:blipFill>
        <p:spPr>
          <a:xfrm>
            <a:off x="815750" y="5178775"/>
            <a:ext cx="626975" cy="12811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793300" y="5939526"/>
            <a:ext cx="6512399" cy="587699"/>
          </a:xfrm>
          <a:prstGeom prst="rect">
            <a:avLst/>
          </a:prstGeom>
        </p:spPr>
        <p:txBody>
          <a:bodyPr lIns="91425" tIns="91425" rIns="91425" bIns="91425" anchor="t" anchorCtr="0">
            <a:noAutofit/>
          </a:bodyPr>
          <a:lstStyle/>
          <a:p>
            <a:pPr>
              <a:spcBef>
                <a:spcPts val="0"/>
              </a:spcBef>
              <a:buNone/>
            </a:pPr>
            <a:r>
              <a:rPr lang="en-US" sz="3600">
                <a:solidFill>
                  <a:srgbClr val="0B5394"/>
                </a:solidFill>
                <a:latin typeface="Righteous"/>
                <a:ea typeface="Righteous"/>
                <a:cs typeface="Righteous"/>
                <a:sym typeface="Righteous"/>
              </a:rPr>
              <a:t>Contact information</a:t>
            </a:r>
          </a:p>
        </p:txBody>
      </p:sp>
      <p:sp>
        <p:nvSpPr>
          <p:cNvPr id="213" name="Shape 213"/>
          <p:cNvSpPr txBox="1">
            <a:spLocks noGrp="1"/>
          </p:cNvSpPr>
          <p:nvPr>
            <p:ph type="body" idx="1"/>
          </p:nvPr>
        </p:nvSpPr>
        <p:spPr>
          <a:xfrm>
            <a:off x="268500" y="68875"/>
            <a:ext cx="8726399" cy="5109899"/>
          </a:xfrm>
          <a:prstGeom prst="rect">
            <a:avLst/>
          </a:prstGeom>
        </p:spPr>
        <p:txBody>
          <a:bodyPr lIns="91425" tIns="91425" rIns="91425" bIns="91425" anchor="t" anchorCtr="0">
            <a:noAutofit/>
          </a:bodyPr>
          <a:lstStyle/>
          <a:p>
            <a:pPr rtl="0">
              <a:spcBef>
                <a:spcPts val="0"/>
              </a:spcBef>
              <a:buNone/>
            </a:pPr>
            <a:r>
              <a:rPr lang="en-US" sz="2400" b="1">
                <a:solidFill>
                  <a:srgbClr val="0B5394"/>
                </a:solidFill>
                <a:latin typeface="Righteous"/>
                <a:ea typeface="Righteous"/>
                <a:cs typeface="Righteous"/>
                <a:sym typeface="Righteous"/>
              </a:rPr>
              <a:t>Jill Adams M.Ed., CSC</a:t>
            </a:r>
          </a:p>
          <a:p>
            <a:pPr rtl="0">
              <a:spcBef>
                <a:spcPts val="0"/>
              </a:spcBef>
              <a:buNone/>
            </a:pPr>
            <a:r>
              <a:rPr lang="en-US" sz="1800">
                <a:solidFill>
                  <a:srgbClr val="0B5394"/>
                </a:solidFill>
                <a:latin typeface="Righteous"/>
                <a:ea typeface="Righteous"/>
                <a:cs typeface="Righteous"/>
                <a:sym typeface="Righteous"/>
              </a:rPr>
              <a:t>Marcus High School Counselor</a:t>
            </a:r>
          </a:p>
          <a:p>
            <a:pPr rtl="0">
              <a:spcBef>
                <a:spcPts val="0"/>
              </a:spcBef>
              <a:buNone/>
            </a:pPr>
            <a:r>
              <a:rPr lang="en-US" sz="2400" b="1" u="sng">
                <a:solidFill>
                  <a:srgbClr val="3C78D8"/>
                </a:solidFill>
                <a:latin typeface="Righteous"/>
                <a:ea typeface="Righteous"/>
                <a:cs typeface="Righteous"/>
                <a:sym typeface="Righteous"/>
                <a:hlinkClick r:id="rId3"/>
              </a:rPr>
              <a:t>Adamsjh@lisd.net</a:t>
            </a:r>
            <a:r>
              <a:rPr lang="en-US" sz="1800">
                <a:solidFill>
                  <a:srgbClr val="F1C232"/>
                </a:solidFill>
                <a:latin typeface="Righteous"/>
                <a:ea typeface="Righteous"/>
                <a:cs typeface="Righteous"/>
                <a:sym typeface="Righteous"/>
              </a:rPr>
              <a:t> </a:t>
            </a:r>
          </a:p>
          <a:p>
            <a:pPr rtl="0">
              <a:spcBef>
                <a:spcPts val="0"/>
              </a:spcBef>
              <a:buNone/>
            </a:pPr>
            <a:r>
              <a:rPr lang="en-US" sz="1300">
                <a:solidFill>
                  <a:srgbClr val="3C78D8"/>
                </a:solidFill>
                <a:latin typeface="Righteous"/>
                <a:ea typeface="Righteous"/>
                <a:cs typeface="Righteous"/>
                <a:sym typeface="Righteous"/>
              </a:rPr>
              <a:t>Jill Adams has been a school counselor in LISD for 9 years and is currently a counselor at Marcus High School.  Jill’s passion for parent education has served parents in our district through Love &amp; Logic classes, Middle School Parent University and the Marcus High School PEP.  Her belief that knowledge is power works to create a collaboration between all stakeholders and promote community and parent involvement in our children’s lives.</a:t>
            </a:r>
          </a:p>
          <a:p>
            <a:pPr rtl="0">
              <a:spcBef>
                <a:spcPts val="0"/>
              </a:spcBef>
              <a:buNone/>
            </a:pPr>
            <a:endParaRPr>
              <a:solidFill>
                <a:srgbClr val="3C78D8"/>
              </a:solidFill>
              <a:latin typeface="Righteous"/>
              <a:ea typeface="Righteous"/>
              <a:cs typeface="Righteous"/>
              <a:sym typeface="Righteous"/>
            </a:endParaRPr>
          </a:p>
          <a:p>
            <a:pPr rtl="0">
              <a:spcBef>
                <a:spcPts val="0"/>
              </a:spcBef>
              <a:buNone/>
            </a:pPr>
            <a:r>
              <a:rPr lang="en-US" sz="2400" b="1">
                <a:solidFill>
                  <a:srgbClr val="0B5394"/>
                </a:solidFill>
                <a:latin typeface="Righteous"/>
                <a:ea typeface="Righteous"/>
                <a:cs typeface="Righteous"/>
                <a:sym typeface="Righteous"/>
              </a:rPr>
              <a:t>Monya Crow M.Ed., CSC, LPC-S</a:t>
            </a:r>
          </a:p>
          <a:p>
            <a:pPr rtl="0">
              <a:spcBef>
                <a:spcPts val="0"/>
              </a:spcBef>
              <a:buNone/>
            </a:pPr>
            <a:r>
              <a:rPr lang="en-US" sz="1800">
                <a:solidFill>
                  <a:srgbClr val="0B5394"/>
                </a:solidFill>
                <a:latin typeface="Righteous"/>
                <a:ea typeface="Righteous"/>
                <a:cs typeface="Righteous"/>
                <a:sym typeface="Righteous"/>
              </a:rPr>
              <a:t>CHOICES Coordinator</a:t>
            </a:r>
          </a:p>
          <a:p>
            <a:pPr rtl="0">
              <a:spcBef>
                <a:spcPts val="0"/>
              </a:spcBef>
              <a:buNone/>
            </a:pPr>
            <a:r>
              <a:rPr lang="en-US" sz="2400" u="sng">
                <a:solidFill>
                  <a:srgbClr val="3C78D8"/>
                </a:solidFill>
                <a:latin typeface="Righteous"/>
                <a:ea typeface="Righteous"/>
                <a:cs typeface="Righteous"/>
                <a:sym typeface="Righteous"/>
                <a:hlinkClick r:id="rId4"/>
              </a:rPr>
              <a:t>Crowm@lisd.net</a:t>
            </a:r>
            <a:r>
              <a:rPr lang="en-US" sz="2400">
                <a:solidFill>
                  <a:srgbClr val="3C78D8"/>
                </a:solidFill>
                <a:latin typeface="Righteous"/>
                <a:ea typeface="Righteous"/>
                <a:cs typeface="Righteous"/>
                <a:sym typeface="Righteous"/>
              </a:rPr>
              <a:t> </a:t>
            </a:r>
          </a:p>
          <a:p>
            <a:pPr lvl="0" rtl="0">
              <a:spcBef>
                <a:spcPts val="0"/>
              </a:spcBef>
              <a:buClr>
                <a:schemeClr val="dk1"/>
              </a:buClr>
              <a:buSzPct val="84615"/>
              <a:buFont typeface="Arial"/>
              <a:buNone/>
            </a:pPr>
            <a:r>
              <a:rPr lang="en-US" sz="1300">
                <a:solidFill>
                  <a:srgbClr val="3C78D8"/>
                </a:solidFill>
                <a:latin typeface="Righteous"/>
                <a:ea typeface="Righteous"/>
                <a:cs typeface="Righteous"/>
                <a:sym typeface="Righteous"/>
              </a:rPr>
              <a:t>Monya Crow graduated with a Masters in Counseling from Tarleton State University and went on to obtain her LPC-S. She supervises counseling interns working toward licensure.  She worked in and completed her practicum in a residential treatment setting with children aged 5-17.  Monya has spent the last 10 years working as a crisis counselor for two school districts as well as in private practice working with children, teens and families.  Monya is currently the Coordinator for the LISD CHOICES program, which supports a variety of prevention, and intervention programs district wide with a focus on social and emotional health in students. </a:t>
            </a:r>
          </a:p>
          <a:p>
            <a:pPr>
              <a:spcBef>
                <a:spcPts val="0"/>
              </a:spcBef>
              <a:buNone/>
            </a:pPr>
            <a:endParaRPr>
              <a:latin typeface="Righteous"/>
              <a:ea typeface="Righteous"/>
              <a:cs typeface="Righteous"/>
              <a:sym typeface="Righteous"/>
            </a:endParaRPr>
          </a:p>
        </p:txBody>
      </p:sp>
      <p:pic>
        <p:nvPicPr>
          <p:cNvPr id="214" name="Shape 214"/>
          <p:cNvPicPr preferRelativeResize="0"/>
          <p:nvPr/>
        </p:nvPicPr>
        <p:blipFill>
          <a:blip r:embed="rId5">
            <a:alphaModFix/>
          </a:blip>
          <a:stretch>
            <a:fillRect/>
          </a:stretch>
        </p:blipFill>
        <p:spPr>
          <a:xfrm>
            <a:off x="815750" y="5178775"/>
            <a:ext cx="626975" cy="12811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793300" y="5572125"/>
            <a:ext cx="6512399" cy="1053299"/>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sz="4600" b="1" i="0" u="none" strike="noStrike" cap="none" baseline="0">
                <a:solidFill>
                  <a:srgbClr val="0B5394"/>
                </a:solidFill>
                <a:latin typeface="Trebuchet MS"/>
                <a:ea typeface="Trebuchet MS"/>
                <a:cs typeface="Trebuchet MS"/>
                <a:sym typeface="Trebuchet MS"/>
              </a:rPr>
              <a:t>Drug Trends</a:t>
            </a:r>
          </a:p>
        </p:txBody>
      </p:sp>
      <p:sp>
        <p:nvSpPr>
          <p:cNvPr id="220" name="Shape 220"/>
          <p:cNvSpPr txBox="1">
            <a:spLocks noGrp="1"/>
          </p:cNvSpPr>
          <p:nvPr>
            <p:ph type="body" idx="1"/>
          </p:nvPr>
        </p:nvSpPr>
        <p:spPr>
          <a:xfrm>
            <a:off x="290875" y="380375"/>
            <a:ext cx="8282399" cy="4900199"/>
          </a:xfrm>
          <a:prstGeom prst="rect">
            <a:avLst/>
          </a:prstGeom>
          <a:noFill/>
          <a:ln>
            <a:noFill/>
          </a:ln>
        </p:spPr>
        <p:txBody>
          <a:bodyPr lIns="91425" tIns="45700" rIns="91425" bIns="45700" anchor="t" anchorCtr="0">
            <a:noAutofit/>
          </a:bodyPr>
          <a:lstStyle/>
          <a:p>
            <a:pPr marL="0" marR="0" indent="0" algn="l" rtl="0">
              <a:spcBef>
                <a:spcPts val="0"/>
              </a:spcBef>
              <a:spcAft>
                <a:spcPts val="0"/>
              </a:spcAft>
              <a:buNone/>
            </a:pPr>
            <a:r>
              <a:rPr lang="en-US" sz="3000" b="1" i="0" u="none" strike="noStrike" cap="none" baseline="0">
                <a:solidFill>
                  <a:srgbClr val="0B5394"/>
                </a:solidFill>
                <a:latin typeface="Righteous"/>
                <a:ea typeface="Righteous"/>
                <a:cs typeface="Righteous"/>
                <a:sym typeface="Righteous"/>
              </a:rPr>
              <a:t>Sgt. Colin Sullivan, F</a:t>
            </a:r>
            <a:r>
              <a:rPr lang="en-US" sz="3000" b="1">
                <a:solidFill>
                  <a:srgbClr val="0B5394"/>
                </a:solidFill>
                <a:latin typeface="Righteous"/>
                <a:ea typeface="Righteous"/>
                <a:cs typeface="Righteous"/>
                <a:sym typeface="Righteous"/>
              </a:rPr>
              <a:t>lower Mound </a:t>
            </a:r>
            <a:r>
              <a:rPr lang="en-US" sz="3000" b="1" i="0" u="none" strike="noStrike" cap="none" baseline="0">
                <a:solidFill>
                  <a:srgbClr val="0B5394"/>
                </a:solidFill>
                <a:latin typeface="Righteous"/>
                <a:ea typeface="Righteous"/>
                <a:cs typeface="Righteous"/>
                <a:sym typeface="Righteous"/>
              </a:rPr>
              <a:t>PD</a:t>
            </a:r>
          </a:p>
          <a:p>
            <a:pPr marL="0" marR="0" indent="0" algn="l" rtl="0">
              <a:spcBef>
                <a:spcPts val="0"/>
              </a:spcBef>
              <a:spcAft>
                <a:spcPts val="0"/>
              </a:spcAft>
              <a:buNone/>
            </a:pPr>
            <a:endParaRPr sz="1600">
              <a:solidFill>
                <a:srgbClr val="3C78D8"/>
              </a:solidFill>
              <a:latin typeface="Righteous"/>
              <a:ea typeface="Righteous"/>
              <a:cs typeface="Righteous"/>
              <a:sym typeface="Righteous"/>
            </a:endParaRPr>
          </a:p>
          <a:p>
            <a:pPr marL="0" marR="0" lvl="0" indent="0" algn="l" rtl="0">
              <a:spcBef>
                <a:spcPts val="0"/>
              </a:spcBef>
              <a:spcAft>
                <a:spcPts val="0"/>
              </a:spcAft>
              <a:buNone/>
            </a:pPr>
            <a:endParaRPr sz="1600">
              <a:solidFill>
                <a:srgbClr val="3C78D8"/>
              </a:solidFill>
              <a:latin typeface="Righteous"/>
              <a:ea typeface="Righteous"/>
              <a:cs typeface="Righteous"/>
              <a:sym typeface="Righteous"/>
            </a:endParaRPr>
          </a:p>
          <a:p>
            <a:pPr marL="0" marR="0" lvl="0" indent="0" algn="l" rtl="0">
              <a:spcBef>
                <a:spcPts val="0"/>
              </a:spcBef>
              <a:spcAft>
                <a:spcPts val="0"/>
              </a:spcAft>
              <a:buClr>
                <a:schemeClr val="dk1"/>
              </a:buClr>
              <a:buSzPct val="68750"/>
              <a:buFont typeface="Arial"/>
              <a:buNone/>
            </a:pPr>
            <a:r>
              <a:rPr lang="en-US" sz="1600">
                <a:solidFill>
                  <a:srgbClr val="3C78D8"/>
                </a:solidFill>
                <a:latin typeface="Righteous"/>
                <a:ea typeface="Righteous"/>
                <a:cs typeface="Righteous"/>
                <a:sym typeface="Righteous"/>
              </a:rPr>
              <a:t>Colin Sullivan, a Sergeant with the Flower Mound Police Department graduated from Univ. of North Texas and has been working in the field of law enforcement for last 24 years. 	He is currently assigned to the Investigative Services Division which oversees all Detectives, SRO's (School Resource Officers), and the Narcotics Unit.    Sgt. Sullivan is a graduate of the Bill Blackwood Leadership Command College, holds a Master Peace Officer Certification, and is licensed  TCOLE Instructor. 	When it comes to illegal drugs,  Sgt. Sullivan has been on the front lines of both prevention and enforcement since 1991.   His message has always been clear.....</a:t>
            </a:r>
            <a:r>
              <a:rPr lang="en-US" sz="1600" i="1">
                <a:solidFill>
                  <a:srgbClr val="3C78D8"/>
                </a:solidFill>
                <a:latin typeface="Righteous"/>
                <a:ea typeface="Righteous"/>
                <a:cs typeface="Righteous"/>
                <a:sym typeface="Righteous"/>
              </a:rPr>
              <a:t>"You can't arrest your way out of the drug problem.   The solution lies with the family".</a:t>
            </a:r>
          </a:p>
          <a:p>
            <a:pPr marL="0" lvl="0" indent="0" rtl="0">
              <a:spcBef>
                <a:spcPts val="740"/>
              </a:spcBef>
              <a:buNone/>
            </a:pPr>
            <a:endParaRPr i="1">
              <a:solidFill>
                <a:srgbClr val="3C78D8"/>
              </a:solidFill>
              <a:latin typeface="Righteous"/>
              <a:ea typeface="Righteous"/>
              <a:cs typeface="Righteous"/>
              <a:sym typeface="Righteous"/>
            </a:endParaRPr>
          </a:p>
          <a:p>
            <a:pPr marL="0" lvl="0" indent="0" rtl="0">
              <a:spcBef>
                <a:spcPts val="740"/>
              </a:spcBef>
              <a:buClr>
                <a:schemeClr val="dk1"/>
              </a:buClr>
              <a:buSzPct val="78571"/>
              <a:buFont typeface="Arial"/>
              <a:buNone/>
            </a:pPr>
            <a:r>
              <a:rPr lang="en-US" i="1">
                <a:solidFill>
                  <a:srgbClr val="3C78D8"/>
                </a:solidFill>
                <a:latin typeface="Righteous"/>
                <a:ea typeface="Righteous"/>
                <a:cs typeface="Righteous"/>
                <a:sym typeface="Righteous"/>
              </a:rPr>
              <a:t>“Drug Trends- Drugs are unfortunately in every district and LISD is not the exception.  As a result parents, teachers, and business owners alike need to be aware of the drugs trending through our neighborhoods and businesses.   We can only act if we know what to look for!” - </a:t>
            </a:r>
            <a:r>
              <a:rPr lang="en-US">
                <a:solidFill>
                  <a:srgbClr val="3C78D8"/>
                </a:solidFill>
                <a:latin typeface="Righteous"/>
                <a:ea typeface="Righteous"/>
                <a:cs typeface="Righteous"/>
                <a:sym typeface="Righteous"/>
              </a:rPr>
              <a:t>Sgt. Colin Sullivan  Flower Mound PD</a:t>
            </a:r>
          </a:p>
          <a:p>
            <a:pPr marL="0" marR="0" lvl="0" indent="0" algn="l" rtl="0">
              <a:spcBef>
                <a:spcPts val="0"/>
              </a:spcBef>
              <a:spcAft>
                <a:spcPts val="0"/>
              </a:spcAft>
              <a:buNone/>
            </a:pPr>
            <a:endParaRPr>
              <a:solidFill>
                <a:srgbClr val="3F3F3F"/>
              </a:solidFill>
              <a:latin typeface="Trebuchet MS"/>
              <a:ea typeface="Trebuchet MS"/>
              <a:cs typeface="Trebuchet MS"/>
              <a:sym typeface="Trebuchet MS"/>
            </a:endParaRPr>
          </a:p>
          <a:p>
            <a:pPr marL="0" marR="0" lvl="0" indent="0" algn="l" rtl="0">
              <a:spcBef>
                <a:spcPts val="740"/>
              </a:spcBef>
              <a:spcAft>
                <a:spcPts val="300"/>
              </a:spcAft>
              <a:buNone/>
            </a:pPr>
            <a:endParaRPr sz="1200">
              <a:solidFill>
                <a:srgbClr val="3F3F3F"/>
              </a:solidFill>
              <a:latin typeface="Trebuchet MS"/>
              <a:ea typeface="Trebuchet MS"/>
              <a:cs typeface="Trebuchet MS"/>
              <a:sym typeface="Trebuchet MS"/>
            </a:endParaRPr>
          </a:p>
        </p:txBody>
      </p:sp>
      <p:pic>
        <p:nvPicPr>
          <p:cNvPr id="221" name="Shape 221"/>
          <p:cNvPicPr preferRelativeResize="0"/>
          <p:nvPr/>
        </p:nvPicPr>
        <p:blipFill>
          <a:blip r:embed="rId3">
            <a:alphaModFix/>
          </a:blip>
          <a:stretch>
            <a:fillRect/>
          </a:stretch>
        </p:blipFill>
        <p:spPr>
          <a:xfrm>
            <a:off x="815750" y="5178775"/>
            <a:ext cx="626975" cy="1281125"/>
          </a:xfrm>
          <a:prstGeom prst="rect">
            <a:avLst/>
          </a:prstGeom>
          <a:noFill/>
          <a:ln>
            <a:noFill/>
          </a:ln>
        </p:spPr>
      </p:pic>
      <p:pic>
        <p:nvPicPr>
          <p:cNvPr id="222" name="Shape 222"/>
          <p:cNvPicPr preferRelativeResize="0"/>
          <p:nvPr/>
        </p:nvPicPr>
        <p:blipFill>
          <a:blip r:embed="rId4">
            <a:alphaModFix/>
          </a:blip>
          <a:stretch>
            <a:fillRect/>
          </a:stretch>
        </p:blipFill>
        <p:spPr>
          <a:xfrm>
            <a:off x="7430275" y="293187"/>
            <a:ext cx="1143000" cy="9239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311850" y="317075"/>
            <a:ext cx="4487625" cy="3699274"/>
          </a:xfrm>
          <a:prstGeom prst="rect">
            <a:avLst/>
          </a:prstGeom>
          <a:noFill/>
          <a:ln>
            <a:noFill/>
          </a:ln>
        </p:spPr>
      </p:pic>
      <p:pic>
        <p:nvPicPr>
          <p:cNvPr id="104" name="Shape 104"/>
          <p:cNvPicPr preferRelativeResize="0"/>
          <p:nvPr/>
        </p:nvPicPr>
        <p:blipFill>
          <a:blip r:embed="rId4">
            <a:alphaModFix/>
          </a:blip>
          <a:stretch>
            <a:fillRect/>
          </a:stretch>
        </p:blipFill>
        <p:spPr>
          <a:xfrm>
            <a:off x="3904475" y="2711225"/>
            <a:ext cx="4944925" cy="3699274"/>
          </a:xfrm>
          <a:prstGeom prst="rect">
            <a:avLst/>
          </a:prstGeom>
          <a:noFill/>
          <a:ln>
            <a:noFill/>
          </a:ln>
        </p:spPr>
      </p:pic>
      <p:pic>
        <p:nvPicPr>
          <p:cNvPr id="105" name="Shape 105"/>
          <p:cNvPicPr preferRelativeResize="0"/>
          <p:nvPr/>
        </p:nvPicPr>
        <p:blipFill>
          <a:blip r:embed="rId5">
            <a:alphaModFix/>
          </a:blip>
          <a:stretch>
            <a:fillRect/>
          </a:stretch>
        </p:blipFill>
        <p:spPr>
          <a:xfrm>
            <a:off x="815750" y="5178775"/>
            <a:ext cx="626975" cy="12811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502500" y="5316900"/>
            <a:ext cx="8033700" cy="1143000"/>
          </a:xfrm>
          <a:prstGeom prst="rect">
            <a:avLst/>
          </a:prstGeom>
          <a:noFill/>
          <a:ln>
            <a:noFill/>
          </a:ln>
        </p:spPr>
        <p:txBody>
          <a:bodyPr lIns="91425" tIns="45700" rIns="91425" bIns="45700" anchor="t" anchorCtr="0">
            <a:noAutofit/>
          </a:bodyPr>
          <a:lstStyle/>
          <a:p>
            <a:pPr marL="0" marR="0" lvl="0" indent="0" algn="r" rtl="0">
              <a:spcBef>
                <a:spcPts val="0"/>
              </a:spcBef>
              <a:buNone/>
            </a:pPr>
            <a:r>
              <a:rPr lang="en-US" sz="3600" b="1">
                <a:solidFill>
                  <a:srgbClr val="0B5394"/>
                </a:solidFill>
                <a:latin typeface="Righteous"/>
                <a:ea typeface="Righteous"/>
                <a:cs typeface="Righteous"/>
                <a:sym typeface="Righteous"/>
              </a:rPr>
              <a:t>How do you parent?</a:t>
            </a:r>
          </a:p>
        </p:txBody>
      </p:sp>
      <p:sp>
        <p:nvSpPr>
          <p:cNvPr id="111" name="Shape 111"/>
          <p:cNvSpPr txBox="1">
            <a:spLocks noGrp="1"/>
          </p:cNvSpPr>
          <p:nvPr>
            <p:ph type="body" idx="1"/>
          </p:nvPr>
        </p:nvSpPr>
        <p:spPr>
          <a:xfrm>
            <a:off x="1143000" y="731525"/>
            <a:ext cx="6867299" cy="4079099"/>
          </a:xfrm>
          <a:prstGeom prst="rect">
            <a:avLst/>
          </a:prstGeom>
          <a:noFill/>
          <a:ln>
            <a:noFill/>
          </a:ln>
        </p:spPr>
        <p:txBody>
          <a:bodyPr lIns="91425" tIns="45700" rIns="91425" bIns="45700" anchor="t" anchorCtr="0">
            <a:noAutofit/>
          </a:bodyPr>
          <a:lstStyle/>
          <a:p>
            <a:pPr marL="228600" marR="0" lvl="0" indent="-8890" algn="l" rtl="0">
              <a:spcBef>
                <a:spcPts val="0"/>
              </a:spcBef>
              <a:spcAft>
                <a:spcPts val="300"/>
              </a:spcAft>
              <a:buClr>
                <a:srgbClr val="C3260C"/>
              </a:buClr>
              <a:buSzPct val="95333"/>
              <a:buFont typeface="Georgia"/>
              <a:buNone/>
            </a:pPr>
            <a:r>
              <a:rPr lang="en-US" sz="3000">
                <a:solidFill>
                  <a:srgbClr val="3C78D8"/>
                </a:solidFill>
                <a:latin typeface="Righteous"/>
                <a:ea typeface="Righteous"/>
                <a:cs typeface="Righteous"/>
                <a:sym typeface="Righteous"/>
              </a:rPr>
              <a:t>Helicopter</a:t>
            </a:r>
          </a:p>
          <a:p>
            <a:pPr marL="228600" marR="0" lvl="0" indent="-8890" algn="l" rtl="0">
              <a:spcBef>
                <a:spcPts val="0"/>
              </a:spcBef>
              <a:spcAft>
                <a:spcPts val="300"/>
              </a:spcAft>
              <a:buClr>
                <a:srgbClr val="C3260C"/>
              </a:buClr>
              <a:buSzPct val="130000"/>
              <a:buFont typeface="Georgia"/>
              <a:buNone/>
            </a:pPr>
            <a:r>
              <a:rPr lang="en-US" sz="2200">
                <a:solidFill>
                  <a:srgbClr val="4A86E8"/>
                </a:solidFill>
                <a:latin typeface="Righteous"/>
                <a:ea typeface="Righteous"/>
                <a:cs typeface="Righteous"/>
                <a:sym typeface="Righteous"/>
              </a:rPr>
              <a:t>“I got it, I got it!!”</a:t>
            </a:r>
            <a:r>
              <a:rPr lang="en-US" sz="2200">
                <a:solidFill>
                  <a:srgbClr val="FF0000"/>
                </a:solidFill>
                <a:latin typeface="Righteous"/>
                <a:ea typeface="Righteous"/>
                <a:cs typeface="Righteous"/>
                <a:sym typeface="Righteous"/>
              </a:rPr>
              <a:t> </a:t>
            </a:r>
          </a:p>
          <a:p>
            <a:pPr marL="228600" marR="0" lvl="0" indent="-8890" algn="l" rtl="0">
              <a:spcBef>
                <a:spcPts val="0"/>
              </a:spcBef>
              <a:spcAft>
                <a:spcPts val="300"/>
              </a:spcAft>
              <a:buClr>
                <a:srgbClr val="C3260C"/>
              </a:buClr>
              <a:buFont typeface="Georgia"/>
              <a:buNone/>
            </a:pPr>
            <a:endParaRPr sz="2200">
              <a:solidFill>
                <a:srgbClr val="3C78D8"/>
              </a:solidFill>
              <a:latin typeface="Righteous"/>
              <a:ea typeface="Righteous"/>
              <a:cs typeface="Righteous"/>
              <a:sym typeface="Righteous"/>
            </a:endParaRPr>
          </a:p>
          <a:p>
            <a:pPr marL="228600" marR="0" lvl="0" indent="-8890" algn="l" rtl="0">
              <a:spcBef>
                <a:spcPts val="0"/>
              </a:spcBef>
              <a:spcAft>
                <a:spcPts val="300"/>
              </a:spcAft>
              <a:buClr>
                <a:srgbClr val="C3260C"/>
              </a:buClr>
              <a:buSzPct val="95333"/>
              <a:buFont typeface="Georgia"/>
              <a:buNone/>
            </a:pPr>
            <a:r>
              <a:rPr lang="en-US" sz="3000">
                <a:solidFill>
                  <a:srgbClr val="3C78D8"/>
                </a:solidFill>
                <a:latin typeface="Righteous"/>
                <a:ea typeface="Righteous"/>
                <a:cs typeface="Righteous"/>
                <a:sym typeface="Righteous"/>
              </a:rPr>
              <a:t>Drill Sergeant</a:t>
            </a:r>
          </a:p>
          <a:p>
            <a:pPr marL="228600" marR="0" lvl="0" indent="-8890" algn="l" rtl="0">
              <a:spcBef>
                <a:spcPts val="0"/>
              </a:spcBef>
              <a:spcAft>
                <a:spcPts val="300"/>
              </a:spcAft>
              <a:buClr>
                <a:srgbClr val="C3260C"/>
              </a:buClr>
              <a:buSzPct val="130000"/>
              <a:buFont typeface="Georgia"/>
              <a:buNone/>
            </a:pPr>
            <a:r>
              <a:rPr lang="en-US" sz="2200">
                <a:solidFill>
                  <a:srgbClr val="3C78D8"/>
                </a:solidFill>
                <a:latin typeface="Righteous"/>
                <a:ea typeface="Righteous"/>
                <a:cs typeface="Righteous"/>
                <a:sym typeface="Righteous"/>
              </a:rPr>
              <a:t>“My way or the highway…”</a:t>
            </a:r>
          </a:p>
          <a:p>
            <a:pPr marL="228600" marR="0" lvl="0" indent="-8890" algn="l" rtl="0">
              <a:spcBef>
                <a:spcPts val="0"/>
              </a:spcBef>
              <a:spcAft>
                <a:spcPts val="300"/>
              </a:spcAft>
              <a:buClr>
                <a:srgbClr val="C3260C"/>
              </a:buClr>
              <a:buFont typeface="Georgia"/>
              <a:buNone/>
            </a:pPr>
            <a:endParaRPr sz="2200">
              <a:solidFill>
                <a:srgbClr val="3C78D8"/>
              </a:solidFill>
              <a:latin typeface="Righteous"/>
              <a:ea typeface="Righteous"/>
              <a:cs typeface="Righteous"/>
              <a:sym typeface="Righteous"/>
            </a:endParaRPr>
          </a:p>
          <a:p>
            <a:pPr marL="228600" marR="0" lvl="0" indent="-8890" algn="l" rtl="0">
              <a:spcBef>
                <a:spcPts val="0"/>
              </a:spcBef>
              <a:spcAft>
                <a:spcPts val="300"/>
              </a:spcAft>
              <a:buClr>
                <a:srgbClr val="C3260C"/>
              </a:buClr>
              <a:buSzPct val="95333"/>
              <a:buFont typeface="Georgia"/>
              <a:buNone/>
            </a:pPr>
            <a:r>
              <a:rPr lang="en-US" sz="3000">
                <a:solidFill>
                  <a:srgbClr val="3C78D8"/>
                </a:solidFill>
                <a:latin typeface="Righteous"/>
                <a:ea typeface="Righteous"/>
                <a:cs typeface="Righteous"/>
                <a:sym typeface="Righteous"/>
              </a:rPr>
              <a:t>Collaborative</a:t>
            </a:r>
          </a:p>
          <a:p>
            <a:pPr marL="228600" marR="0" lvl="0" indent="-8890" algn="l" rtl="0">
              <a:spcBef>
                <a:spcPts val="0"/>
              </a:spcBef>
              <a:spcAft>
                <a:spcPts val="300"/>
              </a:spcAft>
              <a:buClr>
                <a:srgbClr val="C3260C"/>
              </a:buClr>
              <a:buSzPct val="130000"/>
              <a:buFont typeface="Georgia"/>
              <a:buNone/>
            </a:pPr>
            <a:r>
              <a:rPr lang="en-US" sz="2200">
                <a:solidFill>
                  <a:srgbClr val="3C78D8"/>
                </a:solidFill>
                <a:latin typeface="Righteous"/>
                <a:ea typeface="Righteous"/>
                <a:cs typeface="Righteous"/>
                <a:sym typeface="Righteous"/>
              </a:rPr>
              <a:t>“What do you think?”</a:t>
            </a:r>
          </a:p>
          <a:p>
            <a:pPr marL="228600" marR="0" lvl="0" indent="-8890" algn="l" rtl="0">
              <a:spcBef>
                <a:spcPts val="0"/>
              </a:spcBef>
              <a:spcAft>
                <a:spcPts val="300"/>
              </a:spcAft>
              <a:buClr>
                <a:srgbClr val="C3260C"/>
              </a:buClr>
              <a:buFont typeface="Georgia"/>
              <a:buNone/>
            </a:pPr>
            <a:endParaRPr sz="2200">
              <a:solidFill>
                <a:srgbClr val="3C78D8"/>
              </a:solidFill>
              <a:latin typeface="Trebuchet MS"/>
              <a:ea typeface="Trebuchet MS"/>
              <a:cs typeface="Trebuchet MS"/>
              <a:sym typeface="Trebuchet MS"/>
            </a:endParaRPr>
          </a:p>
        </p:txBody>
      </p:sp>
      <p:pic>
        <p:nvPicPr>
          <p:cNvPr id="112" name="Shape 112"/>
          <p:cNvPicPr preferRelativeResize="0"/>
          <p:nvPr/>
        </p:nvPicPr>
        <p:blipFill>
          <a:blip r:embed="rId3">
            <a:alphaModFix/>
          </a:blip>
          <a:stretch>
            <a:fillRect/>
          </a:stretch>
        </p:blipFill>
        <p:spPr>
          <a:xfrm>
            <a:off x="815750" y="5178775"/>
            <a:ext cx="626975" cy="12811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860414" y="5247830"/>
            <a:ext cx="6512399" cy="1143000"/>
          </a:xfrm>
          <a:prstGeom prst="rect">
            <a:avLst/>
          </a:prstGeom>
        </p:spPr>
        <p:txBody>
          <a:bodyPr lIns="91425" tIns="91425" rIns="91425" bIns="91425" anchor="t" anchorCtr="0">
            <a:noAutofit/>
          </a:bodyPr>
          <a:lstStyle/>
          <a:p>
            <a:pPr>
              <a:spcBef>
                <a:spcPts val="0"/>
              </a:spcBef>
              <a:buNone/>
            </a:pPr>
            <a:r>
              <a:rPr lang="en-US" sz="3000">
                <a:solidFill>
                  <a:srgbClr val="0B5394"/>
                </a:solidFill>
                <a:latin typeface="Righteous"/>
                <a:ea typeface="Righteous"/>
                <a:cs typeface="Righteous"/>
                <a:sym typeface="Righteous"/>
              </a:rPr>
              <a:t>Phrases that kids ignore</a:t>
            </a:r>
          </a:p>
        </p:txBody>
      </p:sp>
      <p:sp>
        <p:nvSpPr>
          <p:cNvPr id="118" name="Shape 118"/>
          <p:cNvSpPr txBox="1">
            <a:spLocks noGrp="1"/>
          </p:cNvSpPr>
          <p:nvPr>
            <p:ph type="body" idx="1"/>
          </p:nvPr>
        </p:nvSpPr>
        <p:spPr>
          <a:xfrm>
            <a:off x="815750" y="664375"/>
            <a:ext cx="7450799" cy="4023299"/>
          </a:xfrm>
          <a:prstGeom prst="rect">
            <a:avLst/>
          </a:prstGeom>
          <a:solidFill>
            <a:srgbClr val="0B5394"/>
          </a:solidFill>
        </p:spPr>
        <p:txBody>
          <a:bodyPr lIns="91425" tIns="91425" rIns="91425" bIns="91425" anchor="t" anchorCtr="0">
            <a:noAutofit/>
          </a:bodyPr>
          <a:lstStyle/>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“If you would have just listened to me!”</a:t>
            </a:r>
          </a:p>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“You don’t have it so bad!”</a:t>
            </a:r>
          </a:p>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“How many times do I have to tell you??”</a:t>
            </a:r>
          </a:p>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“You will not…”</a:t>
            </a:r>
          </a:p>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“You always…… you never….!!”</a:t>
            </a:r>
          </a:p>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“You just…..”</a:t>
            </a:r>
          </a:p>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“You have nothing to be stressed about!”</a:t>
            </a:r>
          </a:p>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“When I was a kid…..”</a:t>
            </a:r>
          </a:p>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“It’s my way or the highway”</a:t>
            </a:r>
          </a:p>
          <a:p>
            <a:pPr marL="457200" lvl="0" indent="-381000" rtl="0">
              <a:spcBef>
                <a:spcPts val="0"/>
              </a:spcBef>
              <a:buClr>
                <a:srgbClr val="FFD966"/>
              </a:buClr>
              <a:buSzPct val="100000"/>
              <a:buFont typeface="Righteous"/>
              <a:buChar char="★"/>
            </a:pPr>
            <a:r>
              <a:rPr lang="en-US" sz="2400">
                <a:solidFill>
                  <a:srgbClr val="FFD966"/>
                </a:solidFill>
                <a:latin typeface="Righteous"/>
                <a:ea typeface="Righteous"/>
                <a:cs typeface="Righteous"/>
                <a:sym typeface="Righteous"/>
              </a:rPr>
              <a:t>“As long as you’re under my roof…”</a:t>
            </a:r>
          </a:p>
          <a:p>
            <a:pPr marL="0" lvl="0" indent="0" rtl="0">
              <a:spcBef>
                <a:spcPts val="0"/>
              </a:spcBef>
              <a:buNone/>
            </a:pPr>
            <a:endParaRPr sz="2400"/>
          </a:p>
        </p:txBody>
      </p:sp>
      <p:pic>
        <p:nvPicPr>
          <p:cNvPr id="119" name="Shape 119"/>
          <p:cNvPicPr preferRelativeResize="0"/>
          <p:nvPr/>
        </p:nvPicPr>
        <p:blipFill>
          <a:blip r:embed="rId3">
            <a:alphaModFix/>
          </a:blip>
          <a:stretch>
            <a:fillRect/>
          </a:stretch>
        </p:blipFill>
        <p:spPr>
          <a:xfrm>
            <a:off x="815750" y="5178775"/>
            <a:ext cx="626975" cy="12811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04500" y="5408653"/>
            <a:ext cx="6512399" cy="916799"/>
          </a:xfrm>
          <a:prstGeom prst="rect">
            <a:avLst/>
          </a:prstGeom>
        </p:spPr>
        <p:txBody>
          <a:bodyPr lIns="91425" tIns="91425" rIns="91425" bIns="91425" anchor="t" anchorCtr="0">
            <a:noAutofit/>
          </a:bodyPr>
          <a:lstStyle/>
          <a:p>
            <a:pPr>
              <a:spcBef>
                <a:spcPts val="0"/>
              </a:spcBef>
              <a:buNone/>
            </a:pPr>
            <a:r>
              <a:rPr lang="en-US" sz="3600">
                <a:solidFill>
                  <a:srgbClr val="0B5394"/>
                </a:solidFill>
                <a:latin typeface="Righteous"/>
                <a:ea typeface="Righteous"/>
                <a:cs typeface="Righteous"/>
                <a:sym typeface="Righteous"/>
              </a:rPr>
              <a:t>The way I was raised….</a:t>
            </a:r>
          </a:p>
        </p:txBody>
      </p:sp>
      <p:sp>
        <p:nvSpPr>
          <p:cNvPr id="125" name="Shape 125"/>
          <p:cNvSpPr txBox="1">
            <a:spLocks noGrp="1"/>
          </p:cNvSpPr>
          <p:nvPr>
            <p:ph type="body" idx="1"/>
          </p:nvPr>
        </p:nvSpPr>
        <p:spPr>
          <a:xfrm>
            <a:off x="399900" y="284025"/>
            <a:ext cx="8344199" cy="2188499"/>
          </a:xfrm>
          <a:prstGeom prst="rect">
            <a:avLst/>
          </a:prstGeom>
        </p:spPr>
        <p:txBody>
          <a:bodyPr lIns="91425" tIns="91425" rIns="91425" bIns="91425" anchor="t" anchorCtr="0">
            <a:noAutofit/>
          </a:bodyPr>
          <a:lstStyle/>
          <a:p>
            <a:pPr lvl="0" algn="ctr" rtl="0">
              <a:spcBef>
                <a:spcPts val="0"/>
              </a:spcBef>
              <a:buNone/>
            </a:pPr>
            <a:r>
              <a:rPr lang="en-US" sz="2400">
                <a:solidFill>
                  <a:srgbClr val="FFD966"/>
                </a:solidFill>
                <a:latin typeface="Righteous"/>
                <a:ea typeface="Righteous"/>
                <a:cs typeface="Righteous"/>
                <a:sym typeface="Righteous"/>
              </a:rPr>
              <a:t>THEN VS. NOW</a:t>
            </a:r>
          </a:p>
          <a:p>
            <a:pPr marL="457200" lvl="0" indent="-381000" rtl="0">
              <a:spcBef>
                <a:spcPts val="0"/>
              </a:spcBef>
              <a:buClr>
                <a:srgbClr val="3D85C6"/>
              </a:buClr>
              <a:buSzPct val="100000"/>
              <a:buFont typeface="Righteous"/>
              <a:buChar char="★"/>
            </a:pPr>
            <a:r>
              <a:rPr lang="en-US" sz="2400">
                <a:solidFill>
                  <a:srgbClr val="3D85C6"/>
                </a:solidFill>
                <a:latin typeface="Righteous"/>
                <a:ea typeface="Righteous"/>
                <a:cs typeface="Righteous"/>
                <a:sym typeface="Righteous"/>
              </a:rPr>
              <a:t>Technology and relationships</a:t>
            </a:r>
          </a:p>
          <a:p>
            <a:pPr marL="457200" lvl="0" indent="-381000" rtl="0">
              <a:spcBef>
                <a:spcPts val="0"/>
              </a:spcBef>
              <a:buClr>
                <a:srgbClr val="3D85C6"/>
              </a:buClr>
              <a:buSzPct val="100000"/>
              <a:buFont typeface="Righteous"/>
              <a:buChar char="★"/>
            </a:pPr>
            <a:r>
              <a:rPr lang="en-US" sz="2400">
                <a:solidFill>
                  <a:srgbClr val="3D85C6"/>
                </a:solidFill>
                <a:latin typeface="Righteous"/>
                <a:ea typeface="Righteous"/>
                <a:cs typeface="Righteous"/>
                <a:sym typeface="Righteous"/>
              </a:rPr>
              <a:t>Information overload</a:t>
            </a:r>
          </a:p>
          <a:p>
            <a:pPr marL="457200" lvl="0" indent="-381000" rtl="0">
              <a:spcBef>
                <a:spcPts val="0"/>
              </a:spcBef>
              <a:buClr>
                <a:srgbClr val="3D85C6"/>
              </a:buClr>
              <a:buSzPct val="100000"/>
              <a:buFont typeface="Righteous"/>
              <a:buChar char="★"/>
            </a:pPr>
            <a:r>
              <a:rPr lang="en-US" sz="2400">
                <a:solidFill>
                  <a:srgbClr val="3D85C6"/>
                </a:solidFill>
                <a:latin typeface="Righteous"/>
                <a:ea typeface="Righteous"/>
                <a:cs typeface="Righteous"/>
                <a:sym typeface="Righteous"/>
              </a:rPr>
              <a:t>Instant Gratification</a:t>
            </a:r>
          </a:p>
          <a:p>
            <a:pPr marL="457200" lvl="0" indent="-381000" rtl="0">
              <a:spcBef>
                <a:spcPts val="0"/>
              </a:spcBef>
              <a:buClr>
                <a:srgbClr val="3D85C6"/>
              </a:buClr>
              <a:buSzPct val="100000"/>
              <a:buFont typeface="Righteous"/>
              <a:buChar char="★"/>
            </a:pPr>
            <a:r>
              <a:rPr lang="en-US" sz="2400">
                <a:solidFill>
                  <a:srgbClr val="3D85C6"/>
                </a:solidFill>
                <a:latin typeface="Righteous"/>
                <a:ea typeface="Righteous"/>
                <a:cs typeface="Righteous"/>
                <a:sym typeface="Righteous"/>
              </a:rPr>
              <a:t>Access to information </a:t>
            </a:r>
          </a:p>
          <a:p>
            <a:pPr marL="0" lvl="0" indent="0" rtl="0">
              <a:spcBef>
                <a:spcPts val="0"/>
              </a:spcBef>
              <a:buNone/>
            </a:pPr>
            <a:endParaRPr sz="2400">
              <a:solidFill>
                <a:srgbClr val="3D85C6"/>
              </a:solidFill>
              <a:latin typeface="Righteous"/>
              <a:ea typeface="Righteous"/>
              <a:cs typeface="Righteous"/>
              <a:sym typeface="Righteous"/>
            </a:endParaRPr>
          </a:p>
        </p:txBody>
      </p:sp>
      <p:pic>
        <p:nvPicPr>
          <p:cNvPr id="126" name="Shape 126"/>
          <p:cNvPicPr preferRelativeResize="0"/>
          <p:nvPr/>
        </p:nvPicPr>
        <p:blipFill>
          <a:blip r:embed="rId3">
            <a:alphaModFix/>
          </a:blip>
          <a:stretch>
            <a:fillRect/>
          </a:stretch>
        </p:blipFill>
        <p:spPr>
          <a:xfrm>
            <a:off x="815750" y="5178775"/>
            <a:ext cx="626975" cy="1281125"/>
          </a:xfrm>
          <a:prstGeom prst="rect">
            <a:avLst/>
          </a:prstGeom>
          <a:noFill/>
          <a:ln>
            <a:noFill/>
          </a:ln>
        </p:spPr>
      </p:pic>
      <p:pic>
        <p:nvPicPr>
          <p:cNvPr id="127" name="Shape 127"/>
          <p:cNvPicPr preferRelativeResize="0"/>
          <p:nvPr/>
        </p:nvPicPr>
        <p:blipFill>
          <a:blip r:embed="rId4">
            <a:alphaModFix/>
          </a:blip>
          <a:stretch>
            <a:fillRect/>
          </a:stretch>
        </p:blipFill>
        <p:spPr>
          <a:xfrm>
            <a:off x="4209725" y="1314262"/>
            <a:ext cx="4107174" cy="4028124"/>
          </a:xfrm>
          <a:prstGeom prst="rect">
            <a:avLst/>
          </a:prstGeom>
          <a:noFill/>
          <a:ln>
            <a:noFill/>
          </a:ln>
        </p:spPr>
      </p:pic>
      <p:pic>
        <p:nvPicPr>
          <p:cNvPr id="128" name="Shape 128"/>
          <p:cNvPicPr preferRelativeResize="0"/>
          <p:nvPr/>
        </p:nvPicPr>
        <p:blipFill>
          <a:blip r:embed="rId5">
            <a:alphaModFix/>
          </a:blip>
          <a:stretch>
            <a:fillRect/>
          </a:stretch>
        </p:blipFill>
        <p:spPr>
          <a:xfrm>
            <a:off x="399900" y="2595750"/>
            <a:ext cx="3533425" cy="22869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123939" y="5388642"/>
            <a:ext cx="6512399" cy="1143000"/>
          </a:xfrm>
          <a:prstGeom prst="rect">
            <a:avLst/>
          </a:prstGeom>
        </p:spPr>
        <p:txBody>
          <a:bodyPr lIns="91425" tIns="91425" rIns="91425" bIns="91425" anchor="t" anchorCtr="0">
            <a:noAutofit/>
          </a:bodyPr>
          <a:lstStyle/>
          <a:p>
            <a:pPr>
              <a:spcBef>
                <a:spcPts val="0"/>
              </a:spcBef>
              <a:buNone/>
            </a:pPr>
            <a:r>
              <a:rPr lang="en-US" sz="3600">
                <a:solidFill>
                  <a:srgbClr val="0B5394"/>
                </a:solidFill>
                <a:latin typeface="Righteous"/>
                <a:ea typeface="Righteous"/>
                <a:cs typeface="Righteous"/>
                <a:sym typeface="Righteous"/>
              </a:rPr>
              <a:t>Real world examples</a:t>
            </a:r>
          </a:p>
        </p:txBody>
      </p:sp>
      <p:sp>
        <p:nvSpPr>
          <p:cNvPr id="134" name="Shape 134"/>
          <p:cNvSpPr txBox="1">
            <a:spLocks noGrp="1"/>
          </p:cNvSpPr>
          <p:nvPr>
            <p:ph type="body" idx="1"/>
          </p:nvPr>
        </p:nvSpPr>
        <p:spPr>
          <a:xfrm>
            <a:off x="934500" y="273700"/>
            <a:ext cx="7701900" cy="4841100"/>
          </a:xfrm>
          <a:prstGeom prst="rect">
            <a:avLst/>
          </a:prstGeom>
        </p:spPr>
        <p:txBody>
          <a:bodyPr lIns="91425" tIns="91425" rIns="91425" bIns="91425" anchor="t" anchorCtr="0">
            <a:noAutofit/>
          </a:bodyPr>
          <a:lstStyle/>
          <a:p>
            <a:pPr algn="ctr" rtl="0">
              <a:spcBef>
                <a:spcPts val="0"/>
              </a:spcBef>
              <a:buNone/>
            </a:pPr>
            <a:r>
              <a:rPr lang="en-US" sz="3000">
                <a:solidFill>
                  <a:srgbClr val="FFD966"/>
                </a:solidFill>
                <a:latin typeface="Righteous"/>
                <a:ea typeface="Righteous"/>
                <a:cs typeface="Righteous"/>
                <a:sym typeface="Righteous"/>
              </a:rPr>
              <a:t>Talk about it before it comes up…..</a:t>
            </a:r>
          </a:p>
          <a:p>
            <a:pPr marL="457200" lvl="0"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Riding in cars with friends</a:t>
            </a:r>
          </a:p>
          <a:p>
            <a:pPr marL="457200" lvl="0"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Curfew</a:t>
            </a:r>
          </a:p>
          <a:p>
            <a:pPr marL="457200" lvl="0"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Drugs/Drug Testing</a:t>
            </a:r>
          </a:p>
          <a:p>
            <a:pPr marL="457200" lvl="0"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Parties</a:t>
            </a:r>
          </a:p>
          <a:p>
            <a:pPr marL="1371600" lvl="2"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Parents home?</a:t>
            </a:r>
          </a:p>
          <a:p>
            <a:pPr marL="1371600" lvl="2"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Laws about alcohol</a:t>
            </a:r>
          </a:p>
          <a:p>
            <a:pPr marL="1371600" lvl="2"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Safe rides home</a:t>
            </a:r>
          </a:p>
          <a:p>
            <a:pPr marL="457200" lvl="0"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Dating rules</a:t>
            </a:r>
          </a:p>
          <a:p>
            <a:pPr marL="457200" lvl="0"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Identify go-to adults</a:t>
            </a:r>
          </a:p>
          <a:p>
            <a:pPr marL="457200" lvl="0"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Family time vs. Friend time</a:t>
            </a:r>
          </a:p>
          <a:p>
            <a:pPr marL="457200" lvl="0"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Grade expectations</a:t>
            </a:r>
          </a:p>
          <a:p>
            <a:pPr marL="457200" lvl="0" indent="-381000" rtl="0">
              <a:spcBef>
                <a:spcPts val="0"/>
              </a:spcBef>
              <a:buClr>
                <a:srgbClr val="0B5394"/>
              </a:buClr>
              <a:buSzPct val="100000"/>
              <a:buFont typeface="Righteous"/>
              <a:buChar char="★"/>
            </a:pPr>
            <a:r>
              <a:rPr lang="en-US" sz="2400">
                <a:solidFill>
                  <a:srgbClr val="0B5394"/>
                </a:solidFill>
                <a:latin typeface="Righteous"/>
                <a:ea typeface="Righteous"/>
                <a:cs typeface="Righteous"/>
                <a:sym typeface="Righteous"/>
              </a:rPr>
              <a:t>Getting a job</a:t>
            </a:r>
          </a:p>
          <a:p>
            <a:pPr>
              <a:spcBef>
                <a:spcPts val="0"/>
              </a:spcBef>
              <a:buNone/>
            </a:pPr>
            <a:endParaRPr>
              <a:solidFill>
                <a:srgbClr val="FF0000"/>
              </a:solidFill>
            </a:endParaRPr>
          </a:p>
        </p:txBody>
      </p:sp>
      <p:pic>
        <p:nvPicPr>
          <p:cNvPr id="135" name="Shape 135"/>
          <p:cNvPicPr preferRelativeResize="0"/>
          <p:nvPr/>
        </p:nvPicPr>
        <p:blipFill>
          <a:blip r:embed="rId3">
            <a:alphaModFix/>
          </a:blip>
          <a:stretch>
            <a:fillRect/>
          </a:stretch>
        </p:blipFill>
        <p:spPr>
          <a:xfrm>
            <a:off x="815750" y="5178775"/>
            <a:ext cx="626975" cy="12811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912650" y="5538625"/>
            <a:ext cx="7780200" cy="934500"/>
          </a:xfrm>
          <a:prstGeom prst="rect">
            <a:avLst/>
          </a:prstGeom>
        </p:spPr>
        <p:txBody>
          <a:bodyPr lIns="91425" tIns="91425" rIns="91425" bIns="91425" anchor="t" anchorCtr="0">
            <a:noAutofit/>
          </a:bodyPr>
          <a:lstStyle/>
          <a:p>
            <a:pPr lvl="0" rtl="0">
              <a:spcBef>
                <a:spcPts val="0"/>
              </a:spcBef>
              <a:buNone/>
            </a:pPr>
            <a:r>
              <a:rPr lang="en-US" sz="3200">
                <a:solidFill>
                  <a:srgbClr val="0B5394"/>
                </a:solidFill>
                <a:latin typeface="Righteous"/>
                <a:ea typeface="Righteous"/>
                <a:cs typeface="Righteous"/>
                <a:sym typeface="Righteous"/>
              </a:rPr>
              <a:t>Boundaries and Protective Factors</a:t>
            </a:r>
          </a:p>
        </p:txBody>
      </p:sp>
      <p:sp>
        <p:nvSpPr>
          <p:cNvPr id="141" name="Shape 141"/>
          <p:cNvSpPr txBox="1">
            <a:spLocks noGrp="1"/>
          </p:cNvSpPr>
          <p:nvPr>
            <p:ph type="body" idx="1"/>
          </p:nvPr>
        </p:nvSpPr>
        <p:spPr>
          <a:xfrm>
            <a:off x="348675" y="2640175"/>
            <a:ext cx="5692500" cy="2538599"/>
          </a:xfrm>
          <a:prstGeom prst="rect">
            <a:avLst/>
          </a:prstGeom>
        </p:spPr>
        <p:txBody>
          <a:bodyPr lIns="91425" tIns="91425" rIns="91425" bIns="91425" anchor="t" anchorCtr="0">
            <a:noAutofit/>
          </a:bodyPr>
          <a:lstStyle/>
          <a:p>
            <a:pPr marL="0" indent="0" algn="ctr" rtl="0">
              <a:spcBef>
                <a:spcPts val="0"/>
              </a:spcBef>
              <a:buNone/>
            </a:pPr>
            <a:r>
              <a:rPr lang="en-US" sz="3000" u="sng">
                <a:solidFill>
                  <a:srgbClr val="3C78D8"/>
                </a:solidFill>
                <a:latin typeface="Righteous"/>
                <a:ea typeface="Righteous"/>
                <a:cs typeface="Righteous"/>
                <a:sym typeface="Righteous"/>
              </a:rPr>
              <a:t>What are some healthy protective factors?</a:t>
            </a:r>
          </a:p>
          <a:p>
            <a:pPr marL="1828800" lvl="0" indent="-419100" rtl="0">
              <a:spcBef>
                <a:spcPts val="0"/>
              </a:spcBef>
              <a:buClr>
                <a:srgbClr val="3C78D8"/>
              </a:buClr>
              <a:buSzPct val="100000"/>
              <a:buFont typeface="Righteous"/>
              <a:buChar char="★"/>
            </a:pPr>
            <a:r>
              <a:rPr lang="en-US" sz="3000">
                <a:solidFill>
                  <a:srgbClr val="3C78D8"/>
                </a:solidFill>
                <a:latin typeface="Righteous"/>
                <a:ea typeface="Righteous"/>
                <a:cs typeface="Righteous"/>
                <a:sym typeface="Righteous"/>
              </a:rPr>
              <a:t>Communication</a:t>
            </a:r>
          </a:p>
          <a:p>
            <a:pPr marL="1828800" lvl="0" indent="-419100" rtl="0">
              <a:spcBef>
                <a:spcPts val="0"/>
              </a:spcBef>
              <a:buClr>
                <a:srgbClr val="3C78D8"/>
              </a:buClr>
              <a:buSzPct val="100000"/>
              <a:buFont typeface="Righteous"/>
              <a:buChar char="★"/>
            </a:pPr>
            <a:r>
              <a:rPr lang="en-US" sz="3000">
                <a:solidFill>
                  <a:srgbClr val="3C78D8"/>
                </a:solidFill>
                <a:latin typeface="Righteous"/>
                <a:ea typeface="Righteous"/>
                <a:cs typeface="Righteous"/>
                <a:sym typeface="Righteous"/>
              </a:rPr>
              <a:t>Consistency</a:t>
            </a:r>
          </a:p>
          <a:p>
            <a:pPr marL="1828800" lvl="0" indent="-419100" rtl="0">
              <a:spcBef>
                <a:spcPts val="0"/>
              </a:spcBef>
              <a:buClr>
                <a:srgbClr val="3C78D8"/>
              </a:buClr>
              <a:buSzPct val="100000"/>
              <a:buFont typeface="Righteous"/>
              <a:buChar char="★"/>
            </a:pPr>
            <a:r>
              <a:rPr lang="en-US" sz="3000">
                <a:solidFill>
                  <a:srgbClr val="3C78D8"/>
                </a:solidFill>
                <a:latin typeface="Righteous"/>
                <a:ea typeface="Righteous"/>
                <a:cs typeface="Righteous"/>
                <a:sym typeface="Righteous"/>
              </a:rPr>
              <a:t>Collaboration</a:t>
            </a:r>
          </a:p>
          <a:p>
            <a:pPr marL="0" indent="0" rtl="0">
              <a:spcBef>
                <a:spcPts val="0"/>
              </a:spcBef>
              <a:buNone/>
            </a:pPr>
            <a:endParaRPr sz="3000"/>
          </a:p>
          <a:p>
            <a:pPr marL="0" lvl="0" indent="0" algn="ctr" rtl="0">
              <a:spcBef>
                <a:spcPts val="0"/>
              </a:spcBef>
              <a:buNone/>
            </a:pPr>
            <a:endParaRPr sz="2400"/>
          </a:p>
        </p:txBody>
      </p:sp>
      <p:pic>
        <p:nvPicPr>
          <p:cNvPr id="142" name="Shape 142"/>
          <p:cNvPicPr preferRelativeResize="0"/>
          <p:nvPr/>
        </p:nvPicPr>
        <p:blipFill>
          <a:blip r:embed="rId3">
            <a:alphaModFix/>
          </a:blip>
          <a:stretch>
            <a:fillRect/>
          </a:stretch>
        </p:blipFill>
        <p:spPr>
          <a:xfrm>
            <a:off x="815750" y="5178775"/>
            <a:ext cx="626975" cy="1281125"/>
          </a:xfrm>
          <a:prstGeom prst="rect">
            <a:avLst/>
          </a:prstGeom>
          <a:noFill/>
          <a:ln>
            <a:noFill/>
          </a:ln>
        </p:spPr>
      </p:pic>
      <p:pic>
        <p:nvPicPr>
          <p:cNvPr id="143" name="Shape 143"/>
          <p:cNvPicPr preferRelativeResize="0"/>
          <p:nvPr/>
        </p:nvPicPr>
        <p:blipFill>
          <a:blip r:embed="rId4">
            <a:alphaModFix/>
          </a:blip>
          <a:stretch>
            <a:fillRect/>
          </a:stretch>
        </p:blipFill>
        <p:spPr>
          <a:xfrm>
            <a:off x="6097100" y="2130775"/>
            <a:ext cx="2438402" cy="3047999"/>
          </a:xfrm>
          <a:prstGeom prst="rect">
            <a:avLst/>
          </a:prstGeom>
          <a:noFill/>
          <a:ln>
            <a:noFill/>
          </a:ln>
        </p:spPr>
      </p:pic>
      <p:sp>
        <p:nvSpPr>
          <p:cNvPr id="144" name="Shape 144"/>
          <p:cNvSpPr txBox="1"/>
          <p:nvPr/>
        </p:nvSpPr>
        <p:spPr>
          <a:xfrm>
            <a:off x="815750" y="458700"/>
            <a:ext cx="7780200" cy="1588500"/>
          </a:xfrm>
          <a:prstGeom prst="rect">
            <a:avLst/>
          </a:prstGeom>
          <a:noFill/>
          <a:ln>
            <a:noFill/>
          </a:ln>
        </p:spPr>
        <p:txBody>
          <a:bodyPr lIns="91425" tIns="91425" rIns="91425" bIns="91425" anchor="t" anchorCtr="0">
            <a:noAutofit/>
          </a:bodyPr>
          <a:lstStyle/>
          <a:p>
            <a:pPr algn="ctr">
              <a:spcBef>
                <a:spcPts val="0"/>
              </a:spcBef>
              <a:buNone/>
            </a:pPr>
            <a:r>
              <a:rPr lang="en-US" sz="3200" b="1">
                <a:solidFill>
                  <a:srgbClr val="FFD966"/>
                </a:solidFill>
                <a:latin typeface="Righteous"/>
                <a:ea typeface="Righteous"/>
                <a:cs typeface="Righteous"/>
                <a:sym typeface="Righteous"/>
              </a:rPr>
              <a:t>Supporting our kids! Keeping them safe! Teaching them how to be problem-solvers!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793300" y="5861200"/>
            <a:ext cx="6512399" cy="837599"/>
          </a:xfrm>
          <a:prstGeom prst="rect">
            <a:avLst/>
          </a:prstGeom>
        </p:spPr>
        <p:txBody>
          <a:bodyPr lIns="91425" tIns="91425" rIns="91425" bIns="91425" anchor="t" anchorCtr="0">
            <a:noAutofit/>
          </a:bodyPr>
          <a:lstStyle/>
          <a:p>
            <a:pPr marL="0" lvl="0" indent="0" rtl="0">
              <a:spcBef>
                <a:spcPts val="0"/>
              </a:spcBef>
              <a:buNone/>
            </a:pPr>
            <a:r>
              <a:rPr lang="en-US" sz="4800">
                <a:solidFill>
                  <a:srgbClr val="0B5394"/>
                </a:solidFill>
                <a:latin typeface="Righteous"/>
                <a:ea typeface="Righteous"/>
                <a:cs typeface="Righteous"/>
                <a:sym typeface="Righteous"/>
              </a:rPr>
              <a:t>Communication</a:t>
            </a:r>
          </a:p>
        </p:txBody>
      </p:sp>
      <p:sp>
        <p:nvSpPr>
          <p:cNvPr id="150" name="Shape 150"/>
          <p:cNvSpPr txBox="1">
            <a:spLocks noGrp="1"/>
          </p:cNvSpPr>
          <p:nvPr>
            <p:ph type="body" idx="1"/>
          </p:nvPr>
        </p:nvSpPr>
        <p:spPr>
          <a:xfrm>
            <a:off x="311400" y="153275"/>
            <a:ext cx="8521199" cy="5462399"/>
          </a:xfrm>
          <a:prstGeom prst="rect">
            <a:avLst/>
          </a:prstGeom>
        </p:spPr>
        <p:txBody>
          <a:bodyPr lIns="91425" tIns="91425" rIns="91425" bIns="91425" anchor="t" anchorCtr="0">
            <a:noAutofit/>
          </a:bodyPr>
          <a:lstStyle/>
          <a:p>
            <a:pPr marL="0" lvl="0" indent="0" rtl="0">
              <a:spcBef>
                <a:spcPts val="0"/>
              </a:spcBef>
              <a:buNone/>
            </a:pPr>
            <a:r>
              <a:rPr lang="en-US" sz="2000" u="sng">
                <a:solidFill>
                  <a:srgbClr val="3C78D8"/>
                </a:solidFill>
                <a:latin typeface="Righteous"/>
                <a:ea typeface="Righteous"/>
                <a:cs typeface="Righteous"/>
                <a:sym typeface="Righteous"/>
              </a:rPr>
              <a:t>Strategies</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Instill and </a:t>
            </a:r>
            <a:r>
              <a:rPr lang="en-US" sz="2000" u="sng">
                <a:solidFill>
                  <a:srgbClr val="3C78D8"/>
                </a:solidFill>
                <a:latin typeface="Righteous"/>
                <a:ea typeface="Righteous"/>
                <a:cs typeface="Righteous"/>
                <a:sym typeface="Righteous"/>
              </a:rPr>
              <a:t>model</a:t>
            </a:r>
            <a:r>
              <a:rPr lang="en-US" sz="2000">
                <a:solidFill>
                  <a:srgbClr val="3C78D8"/>
                </a:solidFill>
                <a:latin typeface="Righteous"/>
                <a:ea typeface="Righteous"/>
                <a:cs typeface="Righteous"/>
                <a:sym typeface="Righteous"/>
              </a:rPr>
              <a:t> healthy coping skills</a:t>
            </a:r>
          </a:p>
          <a:p>
            <a:pPr marL="914400" lvl="1"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Kids often handle things the way they see us handle things. “How do I handle a bad day?”</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Let them talk!!</a:t>
            </a:r>
          </a:p>
          <a:p>
            <a:pPr marL="914400" lvl="1"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“If we don’t listen to the small things, they won’t tell us the big things.”</a:t>
            </a:r>
          </a:p>
          <a:p>
            <a:pPr marL="914400" lvl="1"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Empathic statements - huge impact!</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Talk about the problem when it’s not a problem.</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How do we “make things right?”</a:t>
            </a:r>
          </a:p>
          <a:p>
            <a:pPr marL="0" lvl="0" indent="0" rtl="0">
              <a:spcBef>
                <a:spcPts val="0"/>
              </a:spcBef>
              <a:buNone/>
            </a:pPr>
            <a:endParaRPr sz="2000" u="sng">
              <a:solidFill>
                <a:srgbClr val="3C78D8"/>
              </a:solidFill>
              <a:latin typeface="Righteous"/>
              <a:ea typeface="Righteous"/>
              <a:cs typeface="Righteous"/>
              <a:sym typeface="Righteous"/>
            </a:endParaRPr>
          </a:p>
          <a:p>
            <a:pPr marL="457200" lvl="0" indent="-355600" rtl="0">
              <a:spcBef>
                <a:spcPts val="0"/>
              </a:spcBef>
              <a:buClr>
                <a:srgbClr val="3C78D8"/>
              </a:buClr>
              <a:buSzPct val="100000"/>
              <a:buFont typeface="Righteous"/>
              <a:buChar char="★"/>
            </a:pPr>
            <a:r>
              <a:rPr lang="en-US" sz="2000" u="sng">
                <a:solidFill>
                  <a:srgbClr val="3C78D8"/>
                </a:solidFill>
                <a:latin typeface="Righteous"/>
                <a:ea typeface="Righteous"/>
                <a:cs typeface="Righteous"/>
                <a:sym typeface="Righteous"/>
              </a:rPr>
              <a:t>Effects</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Deepens relationship</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Shows them healthy interactions</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Identifies you as a “go-to” person</a:t>
            </a:r>
          </a:p>
          <a:p>
            <a:pPr marL="0" lvl="0" indent="0" rtl="0">
              <a:spcBef>
                <a:spcPts val="0"/>
              </a:spcBef>
              <a:buNone/>
            </a:pPr>
            <a:endParaRPr sz="2000"/>
          </a:p>
        </p:txBody>
      </p:sp>
      <p:pic>
        <p:nvPicPr>
          <p:cNvPr id="151" name="Shape 151"/>
          <p:cNvPicPr preferRelativeResize="0"/>
          <p:nvPr/>
        </p:nvPicPr>
        <p:blipFill rotWithShape="1">
          <a:blip r:embed="rId3">
            <a:alphaModFix/>
          </a:blip>
          <a:srcRect l="6978" t="14348" r="6978" b="12181"/>
          <a:stretch/>
        </p:blipFill>
        <p:spPr>
          <a:xfrm>
            <a:off x="5090350" y="3219925"/>
            <a:ext cx="3848550" cy="2831475"/>
          </a:xfrm>
          <a:prstGeom prst="rect">
            <a:avLst/>
          </a:prstGeom>
          <a:noFill/>
          <a:ln>
            <a:noFill/>
          </a:ln>
        </p:spPr>
      </p:pic>
      <p:pic>
        <p:nvPicPr>
          <p:cNvPr id="152" name="Shape 152"/>
          <p:cNvPicPr preferRelativeResize="0"/>
          <p:nvPr/>
        </p:nvPicPr>
        <p:blipFill>
          <a:blip r:embed="rId4">
            <a:alphaModFix/>
          </a:blip>
          <a:stretch>
            <a:fillRect/>
          </a:stretch>
        </p:blipFill>
        <p:spPr>
          <a:xfrm>
            <a:off x="815750" y="5178775"/>
            <a:ext cx="626975" cy="12811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849225" y="5713427"/>
            <a:ext cx="6512399" cy="948300"/>
          </a:xfrm>
          <a:prstGeom prst="rect">
            <a:avLst/>
          </a:prstGeom>
        </p:spPr>
        <p:txBody>
          <a:bodyPr lIns="91425" tIns="91425" rIns="91425" bIns="91425" anchor="t" anchorCtr="0">
            <a:noAutofit/>
          </a:bodyPr>
          <a:lstStyle/>
          <a:p>
            <a:pPr>
              <a:spcBef>
                <a:spcPts val="0"/>
              </a:spcBef>
              <a:buNone/>
            </a:pPr>
            <a:r>
              <a:rPr lang="en-US" sz="4800">
                <a:solidFill>
                  <a:srgbClr val="0B5394"/>
                </a:solidFill>
                <a:latin typeface="Righteous"/>
                <a:ea typeface="Righteous"/>
                <a:cs typeface="Righteous"/>
                <a:sym typeface="Righteous"/>
              </a:rPr>
              <a:t>Consistency</a:t>
            </a:r>
          </a:p>
        </p:txBody>
      </p:sp>
      <p:sp>
        <p:nvSpPr>
          <p:cNvPr id="158" name="Shape 158"/>
          <p:cNvSpPr txBox="1">
            <a:spLocks noGrp="1"/>
          </p:cNvSpPr>
          <p:nvPr>
            <p:ph type="body" idx="1"/>
          </p:nvPr>
        </p:nvSpPr>
        <p:spPr>
          <a:xfrm>
            <a:off x="414325" y="185250"/>
            <a:ext cx="8200200" cy="4273499"/>
          </a:xfrm>
          <a:prstGeom prst="rect">
            <a:avLst/>
          </a:prstGeom>
        </p:spPr>
        <p:txBody>
          <a:bodyPr lIns="91425" tIns="91425" rIns="91425" bIns="91425" anchor="t" anchorCtr="0">
            <a:noAutofit/>
          </a:bodyPr>
          <a:lstStyle/>
          <a:p>
            <a:pPr marL="0" lvl="0" indent="0" rtl="0">
              <a:spcBef>
                <a:spcPts val="0"/>
              </a:spcBef>
              <a:buNone/>
            </a:pPr>
            <a:r>
              <a:rPr lang="en-US" sz="2000" u="sng">
                <a:solidFill>
                  <a:srgbClr val="3C78D8"/>
                </a:solidFill>
                <a:latin typeface="Righteous"/>
                <a:ea typeface="Righteous"/>
                <a:cs typeface="Righteous"/>
                <a:sym typeface="Righteous"/>
              </a:rPr>
              <a:t>Strategies</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Do what you say and say what you do. </a:t>
            </a:r>
          </a:p>
          <a:p>
            <a:pPr marL="1371600" lvl="2"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“Be ready and willing to act on what you say.”</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Set limits and stick to them. </a:t>
            </a:r>
          </a:p>
          <a:p>
            <a:pPr marL="1371600" lvl="2"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If our kids know how to push past the limit we set, they WILL!</a:t>
            </a:r>
          </a:p>
          <a:p>
            <a:pPr marL="1371600" lvl="2"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“Please, please, please… come one… you never let me….. just this once……”</a:t>
            </a:r>
          </a:p>
          <a:p>
            <a:pPr marL="1371600" lvl="2"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“I don’t make decisions in the moment.”</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Admitting that “we can’t MAKE them…..”</a:t>
            </a:r>
          </a:p>
          <a:p>
            <a:pPr marL="1371600" lvl="2"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Shared control</a:t>
            </a:r>
          </a:p>
          <a:p>
            <a:pPr marL="0" lvl="0" indent="0" rtl="0">
              <a:spcBef>
                <a:spcPts val="0"/>
              </a:spcBef>
              <a:buNone/>
            </a:pPr>
            <a:r>
              <a:rPr lang="en-US" sz="2000" u="sng">
                <a:solidFill>
                  <a:srgbClr val="3C78D8"/>
                </a:solidFill>
                <a:latin typeface="Righteous"/>
                <a:ea typeface="Righteous"/>
                <a:cs typeface="Righteous"/>
                <a:sym typeface="Righteous"/>
              </a:rPr>
              <a:t>Effects</a:t>
            </a:r>
          </a:p>
          <a:p>
            <a:pPr marL="457200" lvl="0" indent="-355600" rtl="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Decreases hitting the boiling point</a:t>
            </a:r>
          </a:p>
          <a:p>
            <a:pPr marL="457200" lvl="0" indent="-355600">
              <a:spcBef>
                <a:spcPts val="0"/>
              </a:spcBef>
              <a:buClr>
                <a:srgbClr val="3C78D8"/>
              </a:buClr>
              <a:buSzPct val="100000"/>
              <a:buFont typeface="Righteous"/>
              <a:buChar char="★"/>
            </a:pPr>
            <a:r>
              <a:rPr lang="en-US" sz="2000">
                <a:solidFill>
                  <a:srgbClr val="3C78D8"/>
                </a:solidFill>
                <a:latin typeface="Righteous"/>
                <a:ea typeface="Righteous"/>
                <a:cs typeface="Righteous"/>
                <a:sym typeface="Righteous"/>
              </a:rPr>
              <a:t>Avoids feelings of powerlessness </a:t>
            </a:r>
          </a:p>
        </p:txBody>
      </p:sp>
      <p:pic>
        <p:nvPicPr>
          <p:cNvPr id="159" name="Shape 159"/>
          <p:cNvPicPr preferRelativeResize="0"/>
          <p:nvPr/>
        </p:nvPicPr>
        <p:blipFill rotWithShape="1">
          <a:blip r:embed="rId3">
            <a:alphaModFix/>
          </a:blip>
          <a:srcRect l="1937" t="22775" r="2139" b="21114"/>
          <a:stretch/>
        </p:blipFill>
        <p:spPr>
          <a:xfrm>
            <a:off x="5291725" y="3474375"/>
            <a:ext cx="3580025" cy="2315824"/>
          </a:xfrm>
          <a:prstGeom prst="rect">
            <a:avLst/>
          </a:prstGeom>
          <a:noFill/>
          <a:ln>
            <a:noFill/>
          </a:ln>
        </p:spPr>
      </p:pic>
      <p:pic>
        <p:nvPicPr>
          <p:cNvPr id="160" name="Shape 160"/>
          <p:cNvPicPr preferRelativeResize="0"/>
          <p:nvPr/>
        </p:nvPicPr>
        <p:blipFill>
          <a:blip r:embed="rId4">
            <a:alphaModFix/>
          </a:blip>
          <a:stretch>
            <a:fillRect/>
          </a:stretch>
        </p:blipFill>
        <p:spPr>
          <a:xfrm>
            <a:off x="815750" y="5178775"/>
            <a:ext cx="626975" cy="12811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1226</Words>
  <Application>Microsoft Office PowerPoint</Application>
  <PresentationFormat>On-screen Show (4:3)</PresentationFormat>
  <Paragraphs>175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Slipstream</vt:lpstr>
      <vt:lpstr>Getting Ready For High School:  Tribulations, Tips, and Troubleshooting for Parents</vt:lpstr>
      <vt:lpstr>PowerPoint Presentation</vt:lpstr>
      <vt:lpstr>How do you parent?</vt:lpstr>
      <vt:lpstr>Phrases that kids ignore</vt:lpstr>
      <vt:lpstr>The way I was raised….</vt:lpstr>
      <vt:lpstr>Real world examples</vt:lpstr>
      <vt:lpstr>Boundaries and Protective Factors</vt:lpstr>
      <vt:lpstr>Communication</vt:lpstr>
      <vt:lpstr>Consistency</vt:lpstr>
      <vt:lpstr>Examples of Shared Control</vt:lpstr>
      <vt:lpstr>Collaboration</vt:lpstr>
      <vt:lpstr>Technology/iPads</vt:lpstr>
      <vt:lpstr>Healthy Relationships</vt:lpstr>
      <vt:lpstr>Final Thoughts  “Be kind, for everyone you meet is fighting a hard battle.” - Plato </vt:lpstr>
      <vt:lpstr>Resources</vt:lpstr>
      <vt:lpstr>Contact information</vt:lpstr>
      <vt:lpstr>Drug Trends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High School:  Tribulations, Tips, and Troubleshooting for Parents</dc:title>
  <dc:creator>Lubke, Stacey</dc:creator>
  <cp:lastModifiedBy>Lubke, Stacey</cp:lastModifiedBy>
  <cp:revision>1</cp:revision>
  <dcterms:modified xsi:type="dcterms:W3CDTF">2015-06-24T13:32:40Z</dcterms:modified>
</cp:coreProperties>
</file>